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322" r:id="rId4"/>
    <p:sldId id="323" r:id="rId5"/>
    <p:sldId id="259" r:id="rId6"/>
    <p:sldId id="260" r:id="rId7"/>
    <p:sldId id="261" r:id="rId8"/>
    <p:sldId id="321" r:id="rId9"/>
    <p:sldId id="262" r:id="rId10"/>
    <p:sldId id="263" r:id="rId11"/>
    <p:sldId id="265" r:id="rId12"/>
    <p:sldId id="266" r:id="rId13"/>
    <p:sldId id="264" r:id="rId14"/>
    <p:sldId id="267" r:id="rId15"/>
    <p:sldId id="268" r:id="rId16"/>
    <p:sldId id="269" r:id="rId17"/>
    <p:sldId id="316" r:id="rId18"/>
    <p:sldId id="317" r:id="rId19"/>
    <p:sldId id="270" r:id="rId20"/>
    <p:sldId id="301" r:id="rId21"/>
    <p:sldId id="302" r:id="rId22"/>
    <p:sldId id="303" r:id="rId23"/>
    <p:sldId id="304" r:id="rId24"/>
    <p:sldId id="305" r:id="rId25"/>
    <p:sldId id="306" r:id="rId26"/>
    <p:sldId id="272" r:id="rId27"/>
    <p:sldId id="273" r:id="rId28"/>
    <p:sldId id="307" r:id="rId29"/>
    <p:sldId id="308" r:id="rId30"/>
    <p:sldId id="309" r:id="rId31"/>
    <p:sldId id="310" r:id="rId32"/>
    <p:sldId id="311" r:id="rId33"/>
    <p:sldId id="312" r:id="rId34"/>
    <p:sldId id="313" r:id="rId35"/>
    <p:sldId id="314" r:id="rId36"/>
    <p:sldId id="315" r:id="rId37"/>
    <p:sldId id="275" r:id="rId38"/>
    <p:sldId id="276" r:id="rId39"/>
    <p:sldId id="318" r:id="rId40"/>
    <p:sldId id="319"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320" r:id="rId64"/>
    <p:sldId id="299" r:id="rId65"/>
  </p:sldIdLst>
  <p:sldSz cx="12192000" cy="6858000"/>
  <p:notesSz cx="6858000" cy="9144000"/>
  <p:embeddedFontLst>
    <p:embeddedFont>
      <p:font typeface="Andale Mono" panose="020B0509000000000004" pitchFamily="49" charset="0"/>
      <p:regular r:id="rId67"/>
    </p:embeddedFont>
    <p:embeddedFont>
      <p:font typeface="Calibri" panose="020F0502020204030204" pitchFamily="34" charset="0"/>
      <p:regular r:id="rId68"/>
      <p:bold r:id="rId69"/>
      <p:italic r:id="rId70"/>
      <p:boldItalic r:id="rId71"/>
    </p:embeddedFont>
    <p:embeddedFont>
      <p:font typeface="Helvetica Neue" panose="02000503000000020004" pitchFamily="2" charset="0"/>
      <p:regular r:id="rId72"/>
      <p:bold r:id="rId73"/>
      <p:italic r:id="rId74"/>
      <p:boldItalic r:id="rId75"/>
    </p:embeddedFont>
    <p:embeddedFont>
      <p:font typeface="Helvetica Neue Light" panose="02000403000000020004" pitchFamily="2" charset="0"/>
      <p:regular r:id="rId76"/>
      <p:bold r:id="rId77"/>
      <p:italic r:id="rId78"/>
      <p:boldItalic r:id="rId79"/>
    </p:embeddedFont>
    <p:embeddedFont>
      <p:font typeface="Helvetica Neue Light" panose="02000403000000020004" pitchFamily="2" charset="0"/>
      <p:regular r:id="rId76"/>
      <p:bold r:id="rId77"/>
      <p:italic r:id="rId78"/>
      <p:boldItalic r:id="rId79"/>
    </p:embeddedFont>
    <p:embeddedFont>
      <p:font typeface="Tahoma" panose="020B0604030504040204" pitchFamily="34" charset="0"/>
      <p:regular r:id="rId8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jXyaDdhZgGG9yPaYNHeiGgQb+pG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94"/>
    <p:restoredTop sz="88980"/>
  </p:normalViewPr>
  <p:slideViewPr>
    <p:cSldViewPr snapToGrid="0">
      <p:cViewPr varScale="1">
        <p:scale>
          <a:sx n="113" d="100"/>
          <a:sy n="113" d="100"/>
        </p:scale>
        <p:origin x="1416" y="184"/>
      </p:cViewPr>
      <p:guideLst>
        <p:guide orient="horz" pos="2160"/>
        <p:guide pos="3840"/>
      </p:guideLst>
    </p:cSldViewPr>
  </p:slideViewPr>
  <p:notesTextViewPr>
    <p:cViewPr>
      <p:scale>
        <a:sx n="30" d="100"/>
        <a:sy n="3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538"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308"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0" name="Google Shape;13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0" name="Google Shape;14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1962083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0" name="Google Shape;14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1737775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 name="Google Shape;7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1661257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2036083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62568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396012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364445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3249489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extLst>
      <p:ext uri="{BB962C8B-B14F-4D97-AF65-F5344CB8AC3E}">
        <p14:creationId xmlns:p14="http://schemas.microsoft.com/office/powerpoint/2010/main" val="266509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39420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For the prompt phase, the computation of prompt can be parallelized efficiently using matrix multiplication, while for autoregressive phase, each token is generated once per generation, and the previous key and values are cached, the computation is actually underutilized, making this procedure a  memory-bound problem.</a:t>
            </a:r>
            <a:br>
              <a:rPr lang="en-US" dirty="0"/>
            </a:br>
            <a:r>
              <a:rPr lang="en-US" dirty="0"/>
              <a:t>While batching the requests could significantly reduce the queueing delay and padding inefficiency, the total number of batched requests are still constrained by the GPU memory, which affect the responses delay a lot</a:t>
            </a:r>
            <a:endParaRPr dirty="0"/>
          </a:p>
        </p:txBody>
      </p:sp>
      <p:sp>
        <p:nvSpPr>
          <p:cNvPr id="79" name="Google Shape;7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extLst>
      <p:ext uri="{BB962C8B-B14F-4D97-AF65-F5344CB8AC3E}">
        <p14:creationId xmlns:p14="http://schemas.microsoft.com/office/powerpoint/2010/main" val="2086189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extLst>
      <p:ext uri="{BB962C8B-B14F-4D97-AF65-F5344CB8AC3E}">
        <p14:creationId xmlns:p14="http://schemas.microsoft.com/office/powerpoint/2010/main" val="1914351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extLst>
      <p:ext uri="{BB962C8B-B14F-4D97-AF65-F5344CB8AC3E}">
        <p14:creationId xmlns:p14="http://schemas.microsoft.com/office/powerpoint/2010/main" val="3634767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extLst>
      <p:ext uri="{BB962C8B-B14F-4D97-AF65-F5344CB8AC3E}">
        <p14:creationId xmlns:p14="http://schemas.microsoft.com/office/powerpoint/2010/main" val="1782449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extLst>
      <p:ext uri="{BB962C8B-B14F-4D97-AF65-F5344CB8AC3E}">
        <p14:creationId xmlns:p14="http://schemas.microsoft.com/office/powerpoint/2010/main" val="2257759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1335999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3027206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extLst>
      <p:ext uri="{BB962C8B-B14F-4D97-AF65-F5344CB8AC3E}">
        <p14:creationId xmlns:p14="http://schemas.microsoft.com/office/powerpoint/2010/main" val="3249342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7880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For the prompt phase, the computation of prompt can be parallelized efficiently using matrix multiplication, while for autoregressive phase, each token is generated once per generation, and the previous key and values are cached, the computation is actually underutilized, making this procedure a  memory-bound problem.</a:t>
            </a:r>
            <a:br>
              <a:rPr lang="en-US" dirty="0"/>
            </a:br>
            <a:r>
              <a:rPr lang="en-US" dirty="0"/>
              <a:t>While batching the requests could significantly reduce the queueing delay and padding inefficiency, the total number of batched requests are still constrained by the GPU memory, which affect the responses delay a lot</a:t>
            </a:r>
            <a:endParaRPr dirty="0"/>
          </a:p>
        </p:txBody>
      </p:sp>
      <p:sp>
        <p:nvSpPr>
          <p:cNvPr id="79" name="Google Shape;7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847703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859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c46d9367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c46d93677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During the auto-regressive phase, only one token is calculated, while previous kV are cached. For some 13B model with 40 layers, the memory usage will need about 0.8 MB of memory, which means 1.6 GB is roughly needed for the 2k context.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And Complex decoding like beam searching will actually increase the memory usage for each requests. The fact of memory sharing is kind of not exploited in current systems.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Finally, dynamic increasing of outputs make this problem even harder, since the strategies for swapping KV cache will also be under consideration. (Think of CPU memory as some kind of storage)</a:t>
            </a:r>
            <a:endParaRPr dirty="0"/>
          </a:p>
        </p:txBody>
      </p:sp>
      <p:sp>
        <p:nvSpPr>
          <p:cNvPr id="87" name="Google Shape;87;g2c46d93677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9" name="Google Shape;31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c46d93677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2c46d93677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Only a some portion of </a:t>
            </a:r>
            <a:r>
              <a:rPr lang="en-US" dirty="0" err="1"/>
              <a:t>gpu</a:t>
            </a:r>
            <a:r>
              <a:rPr lang="en-US" dirty="0"/>
              <a:t> memory can be allocated for the KV cache, and the throughput is directly affected by the batch size.</a:t>
            </a:r>
            <a:endParaRPr dirty="0"/>
          </a:p>
          <a:p>
            <a:pPr marL="0" lvl="0" indent="0" algn="l" rtl="0">
              <a:lnSpc>
                <a:spcPct val="100000"/>
              </a:lnSpc>
              <a:spcBef>
                <a:spcPts val="0"/>
              </a:spcBef>
              <a:spcAft>
                <a:spcPts val="0"/>
              </a:spcAft>
              <a:buSzPts val="1400"/>
              <a:buNone/>
            </a:pPr>
            <a:r>
              <a:rPr lang="en-US" dirty="0"/>
              <a:t>From the blue line, by using the later </a:t>
            </a:r>
            <a:r>
              <a:rPr lang="en-US" dirty="0" err="1"/>
              <a:t>vllm</a:t>
            </a:r>
            <a:r>
              <a:rPr lang="en-US" dirty="0"/>
              <a:t>, the memory usage for each request is significantly reduced.</a:t>
            </a:r>
            <a:endParaRPr dirty="0"/>
          </a:p>
        </p:txBody>
      </p:sp>
      <p:sp>
        <p:nvSpPr>
          <p:cNvPr id="95" name="Google Shape;95;g2c46d93677e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c437c2111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g2c437c211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extLst>
      <p:ext uri="{BB962C8B-B14F-4D97-AF65-F5344CB8AC3E}">
        <p14:creationId xmlns:p14="http://schemas.microsoft.com/office/powerpoint/2010/main" val="40067253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46d9367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2c46d93677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the prompt phase, the computation of prompt can be parallelized efficiently using matrix multiplication, while for autoregressive phase, each token is generated once per generation, and the previous key and values are cached, the computation is actually underutilized, making this procedure a  memory-bound problem.</a:t>
            </a:r>
            <a:br>
              <a:rPr lang="en-US"/>
            </a:br>
            <a:r>
              <a:rPr lang="en-US"/>
              <a:t>While batching the requests could si ginasigina</a:t>
            </a:r>
            <a:endParaRPr/>
          </a:p>
        </p:txBody>
      </p:sp>
      <p:sp>
        <p:nvSpPr>
          <p:cNvPr id="104" name="Google Shape;104;g2c46d93677e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46d9367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2c46d93677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g2c46d93677e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1080706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
        <p:nvSpPr>
          <p:cNvPr id="14" name="Google Shape;14;p43"/>
          <p:cNvSpPr txBox="1">
            <a:spLocks noGrp="1"/>
          </p:cNvSpPr>
          <p:nvPr>
            <p:ph type="ctrTitle"/>
          </p:nvPr>
        </p:nvSpPr>
        <p:spPr>
          <a:xfrm>
            <a:off x="435430" y="1219201"/>
            <a:ext cx="11146972" cy="24645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6000" b="1" i="0">
                <a:solidFill>
                  <a:srgbClr val="C00000"/>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rgbClr val="3F3F3F"/>
              </a:buClr>
              <a:buSzPts val="4000"/>
              <a:buNone/>
              <a:defRPr sz="4000">
                <a:solidFill>
                  <a:srgbClr val="3F3F3F"/>
                </a:solidFill>
              </a:defRPr>
            </a:lvl1pPr>
            <a:lvl2pPr lvl="1" algn="l">
              <a:lnSpc>
                <a:spcPct val="100000"/>
              </a:lnSpc>
              <a:spcBef>
                <a:spcPts val="600"/>
              </a:spcBef>
              <a:spcAft>
                <a:spcPts val="0"/>
              </a:spcAft>
              <a:buClr>
                <a:schemeClr val="dk1"/>
              </a:buClr>
              <a:buSzPts val="1800"/>
              <a:buChar char="o"/>
              <a:defRPr/>
            </a:lvl2pPr>
            <a:lvl3pPr lvl="2" algn="l">
              <a:lnSpc>
                <a:spcPct val="100000"/>
              </a:lnSpc>
              <a:spcBef>
                <a:spcPts val="0"/>
              </a:spcBef>
              <a:spcAft>
                <a:spcPts val="0"/>
              </a:spcAft>
              <a:buClr>
                <a:schemeClr val="dk1"/>
              </a:buClr>
              <a:buSzPts val="1800"/>
              <a:buChar char="•"/>
              <a:defRPr/>
            </a:lvl3pPr>
            <a:lvl4pPr lvl="3" algn="l">
              <a:lnSpc>
                <a:spcPct val="100000"/>
              </a:lnSpc>
              <a:spcBef>
                <a:spcPts val="0"/>
              </a:spcBef>
              <a:spcAft>
                <a:spcPts val="0"/>
              </a:spcAft>
              <a:buClr>
                <a:schemeClr val="dk1"/>
              </a:buClr>
              <a:buSzPts val="1800"/>
              <a:buChar char="–"/>
              <a:defRPr/>
            </a:lvl4pPr>
            <a:lvl5pPr lvl="4" algn="l">
              <a:lnSpc>
                <a:spcPct val="100000"/>
              </a:lnSpc>
              <a:spcBef>
                <a:spcPts val="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16" name="Google Shape;16;p43"/>
          <p:cNvSpPr txBox="1">
            <a:spLocks noGrp="1"/>
          </p:cNvSpPr>
          <p:nvPr>
            <p:ph type="dt" idx="10"/>
          </p:nvPr>
        </p:nvSpPr>
        <p:spPr>
          <a:xfrm>
            <a:off x="76198" y="6451600"/>
            <a:ext cx="2844800" cy="33020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43"/>
          <p:cNvSpPr txBox="1">
            <a:spLocks noGrp="1"/>
          </p:cNvSpPr>
          <p:nvPr>
            <p:ph type="ftr" idx="11"/>
          </p:nvPr>
        </p:nvSpPr>
        <p:spPr>
          <a:xfrm>
            <a:off x="4162425" y="6451600"/>
            <a:ext cx="3860800" cy="33020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43"/>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5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0"/>
              </a:spcBef>
              <a:spcAft>
                <a:spcPts val="0"/>
              </a:spcAft>
              <a:buClr>
                <a:srgbClr val="888888"/>
              </a:buClr>
              <a:buSzPts val="3200"/>
              <a:buFont typeface="Helvetica Neue Light"/>
              <a:buNone/>
              <a:defRPr sz="3200" b="0" i="0">
                <a:solidFill>
                  <a:srgbClr val="888888"/>
                </a:solidFill>
                <a:latin typeface="Helvetica Neue Light"/>
                <a:ea typeface="Helvetica Neue Light"/>
                <a:cs typeface="Helvetica Neue Light"/>
                <a:sym typeface="Helvetica Neue Light"/>
              </a:defRPr>
            </a:lvl1pPr>
            <a:lvl2pPr marL="914400" lvl="1" indent="-228600" algn="l">
              <a:lnSpc>
                <a:spcPct val="100000"/>
              </a:lnSpc>
              <a:spcBef>
                <a:spcPts val="600"/>
              </a:spcBef>
              <a:spcAft>
                <a:spcPts val="0"/>
              </a:spcAft>
              <a:buClr>
                <a:srgbClr val="888888"/>
              </a:buClr>
              <a:buSzPts val="2000"/>
              <a:buNone/>
              <a:defRPr sz="2000">
                <a:solidFill>
                  <a:srgbClr val="888888"/>
                </a:solidFill>
              </a:defRPr>
            </a:lvl2pPr>
            <a:lvl3pPr marL="1371600" lvl="2" indent="-228600" algn="l">
              <a:lnSpc>
                <a:spcPct val="100000"/>
              </a:lnSpc>
              <a:spcBef>
                <a:spcPts val="0"/>
              </a:spcBef>
              <a:spcAft>
                <a:spcPts val="0"/>
              </a:spcAft>
              <a:buClr>
                <a:srgbClr val="888888"/>
              </a:buClr>
              <a:buSzPts val="1800"/>
              <a:buFont typeface="Helvetica Neue Light"/>
              <a:buNone/>
              <a:defRPr sz="1800">
                <a:solidFill>
                  <a:srgbClr val="888888"/>
                </a:solidFill>
              </a:defRPr>
            </a:lvl3pPr>
            <a:lvl4pPr marL="1828800" lvl="3" indent="-228600" algn="l">
              <a:lnSpc>
                <a:spcPct val="100000"/>
              </a:lnSpc>
              <a:spcBef>
                <a:spcPts val="0"/>
              </a:spcBef>
              <a:spcAft>
                <a:spcPts val="0"/>
              </a:spcAft>
              <a:buClr>
                <a:srgbClr val="888888"/>
              </a:buClr>
              <a:buSzPts val="1600"/>
              <a:buFont typeface="Helvetica Neue Light"/>
              <a:buNone/>
              <a:defRPr sz="1600">
                <a:solidFill>
                  <a:srgbClr val="888888"/>
                </a:solidFill>
              </a:defRPr>
            </a:lvl4pPr>
            <a:lvl5pPr marL="2286000" lvl="4" indent="-228600" algn="l">
              <a:lnSpc>
                <a:spcPct val="100000"/>
              </a:lnSpc>
              <a:spcBef>
                <a:spcPts val="0"/>
              </a:spcBef>
              <a:spcAft>
                <a:spcPts val="0"/>
              </a:spcAft>
              <a:buClr>
                <a:srgbClr val="888888"/>
              </a:buClr>
              <a:buSzPts val="1600"/>
              <a:buFont typeface="Helvetica Neue Light"/>
              <a:buNone/>
              <a:defRPr sz="1600">
                <a:solidFill>
                  <a:srgbClr val="888888"/>
                </a:solidFill>
              </a:defRPr>
            </a:lvl5pPr>
            <a:lvl6pPr marL="2743200" lvl="5" indent="-228600" algn="l">
              <a:lnSpc>
                <a:spcPct val="100000"/>
              </a:lnSpc>
              <a:spcBef>
                <a:spcPts val="320"/>
              </a:spcBef>
              <a:spcAft>
                <a:spcPts val="0"/>
              </a:spcAft>
              <a:buClr>
                <a:srgbClr val="888888"/>
              </a:buClr>
              <a:buSzPts val="1600"/>
              <a:buFont typeface="Calibri"/>
              <a:buNone/>
              <a:defRPr sz="1600">
                <a:solidFill>
                  <a:srgbClr val="888888"/>
                </a:solidFill>
              </a:defRPr>
            </a:lvl6pPr>
            <a:lvl7pPr marL="3200400" lvl="6" indent="-228600" algn="l">
              <a:lnSpc>
                <a:spcPct val="100000"/>
              </a:lnSpc>
              <a:spcBef>
                <a:spcPts val="320"/>
              </a:spcBef>
              <a:spcAft>
                <a:spcPts val="0"/>
              </a:spcAft>
              <a:buClr>
                <a:srgbClr val="888888"/>
              </a:buClr>
              <a:buSzPts val="1600"/>
              <a:buFont typeface="Calibri"/>
              <a:buNone/>
              <a:defRPr sz="1600">
                <a:solidFill>
                  <a:srgbClr val="888888"/>
                </a:solidFill>
              </a:defRPr>
            </a:lvl7pPr>
            <a:lvl8pPr marL="3657600" lvl="7" indent="-228600" algn="l">
              <a:lnSpc>
                <a:spcPct val="100000"/>
              </a:lnSpc>
              <a:spcBef>
                <a:spcPts val="320"/>
              </a:spcBef>
              <a:spcAft>
                <a:spcPts val="0"/>
              </a:spcAft>
              <a:buClr>
                <a:srgbClr val="888888"/>
              </a:buClr>
              <a:buSzPts val="1600"/>
              <a:buFont typeface="Calibri"/>
              <a:buNone/>
              <a:defRPr sz="1600">
                <a:solidFill>
                  <a:srgbClr val="888888"/>
                </a:solidFill>
              </a:defRPr>
            </a:lvl8pPr>
            <a:lvl9pPr marL="4114800" lvl="8" indent="-228600" algn="l">
              <a:lnSpc>
                <a:spcPct val="100000"/>
              </a:lnSpc>
              <a:spcBef>
                <a:spcPts val="320"/>
              </a:spcBef>
              <a:spcAft>
                <a:spcPts val="0"/>
              </a:spcAft>
              <a:buClr>
                <a:srgbClr val="888888"/>
              </a:buClr>
              <a:buSzPts val="1600"/>
              <a:buFont typeface="Calibri"/>
              <a:buNone/>
              <a:defRPr sz="1600">
                <a:solidFill>
                  <a:srgbClr val="888888"/>
                </a:solidFill>
              </a:defRPr>
            </a:lvl9pPr>
          </a:lstStyle>
          <a:p>
            <a:endParaRPr/>
          </a:p>
        </p:txBody>
      </p:sp>
      <p:sp>
        <p:nvSpPr>
          <p:cNvPr id="60" name="Google Shape;60;p52"/>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44"/>
          <p:cNvSpPr txBox="1">
            <a:spLocks noGrp="1"/>
          </p:cNvSpPr>
          <p:nvPr>
            <p:ph type="body" idx="1"/>
          </p:nvPr>
        </p:nvSpPr>
        <p:spPr>
          <a:xfrm>
            <a:off x="609600" y="1371600"/>
            <a:ext cx="10972800" cy="47545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3200"/>
              </a:spcBef>
              <a:spcAft>
                <a:spcPts val="0"/>
              </a:spcAft>
              <a:buClr>
                <a:schemeClr val="dk1"/>
              </a:buClr>
              <a:buSzPts val="3200"/>
              <a:buChar char="•"/>
              <a:defRPr/>
            </a:lvl1pPr>
            <a:lvl2pPr marL="914400" lvl="1" indent="-406400" algn="l">
              <a:lnSpc>
                <a:spcPct val="100000"/>
              </a:lnSpc>
              <a:spcBef>
                <a:spcPts val="600"/>
              </a:spcBef>
              <a:spcAft>
                <a:spcPts val="0"/>
              </a:spcAft>
              <a:buClr>
                <a:schemeClr val="dk1"/>
              </a:buClr>
              <a:buSzPts val="2800"/>
              <a:buFont typeface="Helvetica Neue Light"/>
              <a:buChar char="o"/>
              <a:defRPr/>
            </a:lvl2pPr>
            <a:lvl3pPr marL="1371600" lvl="2" indent="-381000" algn="l">
              <a:lnSpc>
                <a:spcPct val="100000"/>
              </a:lnSpc>
              <a:spcBef>
                <a:spcPts val="0"/>
              </a:spcBef>
              <a:spcAft>
                <a:spcPts val="0"/>
              </a:spcAft>
              <a:buClr>
                <a:schemeClr val="dk1"/>
              </a:buClr>
              <a:buSzPts val="2400"/>
              <a:buChar char="•"/>
              <a:defRPr/>
            </a:lvl3pPr>
            <a:lvl4pPr marL="1828800" lvl="3" indent="-355600" algn="l">
              <a:lnSpc>
                <a:spcPct val="100000"/>
              </a:lnSpc>
              <a:spcBef>
                <a:spcPts val="0"/>
              </a:spcBef>
              <a:spcAft>
                <a:spcPts val="0"/>
              </a:spcAft>
              <a:buClr>
                <a:schemeClr val="dk1"/>
              </a:buClr>
              <a:buSzPts val="2000"/>
              <a:buChar char="–"/>
              <a:defRPr/>
            </a:lvl4pPr>
            <a:lvl5pPr marL="2286000" lvl="4" indent="-355600" algn="l">
              <a:lnSpc>
                <a:spcPct val="100000"/>
              </a:lnSpc>
              <a:spcBef>
                <a:spcPts val="0"/>
              </a:spcBef>
              <a:spcAft>
                <a:spcPts val="0"/>
              </a:spcAft>
              <a:buClr>
                <a:schemeClr val="dk1"/>
              </a:buClr>
              <a:buSzPts val="2000"/>
              <a:buChar char="»"/>
              <a:defRPr/>
            </a:lvl5pPr>
            <a:lvl6pPr marL="2743200" lvl="5" indent="-355600" algn="l">
              <a:lnSpc>
                <a:spcPct val="100000"/>
              </a:lnSpc>
              <a:spcBef>
                <a:spcPts val="360"/>
              </a:spcBef>
              <a:spcAft>
                <a:spcPts val="0"/>
              </a:spcAft>
              <a:buClr>
                <a:schemeClr val="dk1"/>
              </a:buClr>
              <a:buSzPts val="2000"/>
              <a:buFont typeface="Helvetica Neue Light"/>
              <a:buChar char="»"/>
              <a:defRPr>
                <a:latin typeface="Helvetica Neue Light"/>
                <a:ea typeface="Helvetica Neue Light"/>
                <a:cs typeface="Helvetica Neue Light"/>
                <a:sym typeface="Helvetica Neue Light"/>
              </a:defRPr>
            </a:lvl6pPr>
            <a:lvl7pPr marL="3200400" lvl="6" indent="-355600" algn="l">
              <a:lnSpc>
                <a:spcPct val="100000"/>
              </a:lnSpc>
              <a:spcBef>
                <a:spcPts val="360"/>
              </a:spcBef>
              <a:spcAft>
                <a:spcPts val="0"/>
              </a:spcAft>
              <a:buClr>
                <a:schemeClr val="dk1"/>
              </a:buClr>
              <a:buSzPts val="2000"/>
              <a:buFont typeface="Helvetica Neue Light"/>
              <a:buChar char="»"/>
              <a:defRPr>
                <a:latin typeface="Helvetica Neue Light"/>
                <a:ea typeface="Helvetica Neue Light"/>
                <a:cs typeface="Helvetica Neue Light"/>
                <a:sym typeface="Helvetica Neue Light"/>
              </a:defRPr>
            </a:lvl7pPr>
            <a:lvl8pPr marL="3657600" lvl="7" indent="-355600" algn="l">
              <a:lnSpc>
                <a:spcPct val="100000"/>
              </a:lnSpc>
              <a:spcBef>
                <a:spcPts val="360"/>
              </a:spcBef>
              <a:spcAft>
                <a:spcPts val="0"/>
              </a:spcAft>
              <a:buClr>
                <a:schemeClr val="dk1"/>
              </a:buClr>
              <a:buSzPts val="2000"/>
              <a:buFont typeface="Helvetica Neue Light"/>
              <a:buChar char="»"/>
              <a:defRPr>
                <a:latin typeface="Helvetica Neue Light"/>
                <a:ea typeface="Helvetica Neue Light"/>
                <a:cs typeface="Helvetica Neue Light"/>
                <a:sym typeface="Helvetica Neue Light"/>
              </a:defRPr>
            </a:lvl8pPr>
            <a:lvl9pPr marL="4114800" lvl="8" indent="-355600" algn="l">
              <a:lnSpc>
                <a:spcPct val="100000"/>
              </a:lnSpc>
              <a:spcBef>
                <a:spcPts val="360"/>
              </a:spcBef>
              <a:spcAft>
                <a:spcPts val="0"/>
              </a:spcAft>
              <a:buClr>
                <a:schemeClr val="dk1"/>
              </a:buClr>
              <a:buSzPts val="2000"/>
              <a:buFont typeface="Helvetica Neue Light"/>
              <a:buChar char="»"/>
              <a:defRPr>
                <a:latin typeface="Helvetica Neue Light"/>
                <a:ea typeface="Helvetica Neue Light"/>
                <a:cs typeface="Helvetica Neue Light"/>
                <a:sym typeface="Helvetica Neue Light"/>
              </a:defRPr>
            </a:lvl9pPr>
          </a:lstStyle>
          <a:p>
            <a:endParaRPr/>
          </a:p>
        </p:txBody>
      </p:sp>
      <p:sp>
        <p:nvSpPr>
          <p:cNvPr id="21" name="Google Shape;21;p44"/>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
        <p:nvSpPr>
          <p:cNvPr id="22" name="Google Shape;22;p44"/>
          <p:cNvSpPr txBox="1">
            <a:spLocks noGrp="1"/>
          </p:cNvSpPr>
          <p:nvPr>
            <p:ph type="title"/>
          </p:nvPr>
        </p:nvSpPr>
        <p:spPr>
          <a:xfrm>
            <a:off x="0" y="107225"/>
            <a:ext cx="12192000" cy="11787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
        <p:cNvGrpSpPr/>
        <p:nvPr/>
      </p:nvGrpSpPr>
      <p:grpSpPr>
        <a:xfrm>
          <a:off x="0" y="0"/>
          <a:ext cx="0" cy="0"/>
          <a:chOff x="0" y="0"/>
          <a:chExt cx="0" cy="0"/>
        </a:xfrm>
      </p:grpSpPr>
      <p:sp>
        <p:nvSpPr>
          <p:cNvPr id="24" name="Google Shape;24;p45"/>
          <p:cNvSpPr txBox="1">
            <a:spLocks noGrp="1"/>
          </p:cNvSpPr>
          <p:nvPr>
            <p:ph type="body" idx="1"/>
          </p:nvPr>
        </p:nvSpPr>
        <p:spPr>
          <a:xfrm>
            <a:off x="609600" y="1405007"/>
            <a:ext cx="5384800" cy="4721158"/>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32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o"/>
              <a:defRPr sz="2800"/>
            </a:lvl2pPr>
            <a:lvl3pPr marL="1371600" lvl="2" indent="-381000" algn="l">
              <a:lnSpc>
                <a:spcPct val="100000"/>
              </a:lnSpc>
              <a:spcBef>
                <a:spcPts val="0"/>
              </a:spcBef>
              <a:spcAft>
                <a:spcPts val="0"/>
              </a:spcAft>
              <a:buClr>
                <a:schemeClr val="dk1"/>
              </a:buClr>
              <a:buSzPts val="2400"/>
              <a:buChar char="•"/>
              <a:defRPr sz="2400"/>
            </a:lvl3pPr>
            <a:lvl4pPr marL="1828800" lvl="3" indent="-355600" algn="l">
              <a:lnSpc>
                <a:spcPct val="100000"/>
              </a:lnSpc>
              <a:spcBef>
                <a:spcPts val="0"/>
              </a:spcBef>
              <a:spcAft>
                <a:spcPts val="0"/>
              </a:spcAft>
              <a:buClr>
                <a:schemeClr val="dk1"/>
              </a:buClr>
              <a:buSzPts val="2000"/>
              <a:buChar char="–"/>
              <a:defRPr sz="2000"/>
            </a:lvl4pPr>
            <a:lvl5pPr marL="2286000" lvl="4" indent="-355600" algn="l">
              <a:lnSpc>
                <a:spcPct val="100000"/>
              </a:lnSpc>
              <a:spcBef>
                <a:spcPts val="0"/>
              </a:spcBef>
              <a:spcAft>
                <a:spcPts val="0"/>
              </a:spcAft>
              <a:buClr>
                <a:schemeClr val="dk1"/>
              </a:buClr>
              <a:buSzPts val="2000"/>
              <a:buChar char="»"/>
              <a:defRPr sz="20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45"/>
          <p:cNvSpPr txBox="1">
            <a:spLocks noGrp="1"/>
          </p:cNvSpPr>
          <p:nvPr>
            <p:ph type="body" idx="2"/>
          </p:nvPr>
        </p:nvSpPr>
        <p:spPr>
          <a:xfrm>
            <a:off x="6197600" y="1405005"/>
            <a:ext cx="5384800" cy="4721159"/>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3200"/>
              </a:spcBef>
              <a:spcAft>
                <a:spcPts val="0"/>
              </a:spcAft>
              <a:buClr>
                <a:schemeClr val="dk1"/>
              </a:buClr>
              <a:buSzPts val="3200"/>
              <a:buFont typeface="Helvetica Neue Light"/>
              <a:buChar char="•"/>
              <a:defRPr sz="3200"/>
            </a:lvl1pPr>
            <a:lvl2pPr marL="914400" lvl="1" indent="-406400" algn="l">
              <a:lnSpc>
                <a:spcPct val="100000"/>
              </a:lnSpc>
              <a:spcBef>
                <a:spcPts val="600"/>
              </a:spcBef>
              <a:spcAft>
                <a:spcPts val="0"/>
              </a:spcAft>
              <a:buClr>
                <a:schemeClr val="dk1"/>
              </a:buClr>
              <a:buSzPts val="2800"/>
              <a:buChar char="o"/>
              <a:defRPr sz="2800"/>
            </a:lvl2pPr>
            <a:lvl3pPr marL="1371600" lvl="2" indent="-381000" algn="l">
              <a:lnSpc>
                <a:spcPct val="100000"/>
              </a:lnSpc>
              <a:spcBef>
                <a:spcPts val="0"/>
              </a:spcBef>
              <a:spcAft>
                <a:spcPts val="0"/>
              </a:spcAft>
              <a:buClr>
                <a:schemeClr val="dk1"/>
              </a:buClr>
              <a:buSzPts val="2400"/>
              <a:buFont typeface="Helvetica Neue Light"/>
              <a:buChar char="•"/>
              <a:defRPr sz="2400"/>
            </a:lvl3pPr>
            <a:lvl4pPr marL="1828800" lvl="3" indent="-355600" algn="l">
              <a:lnSpc>
                <a:spcPct val="100000"/>
              </a:lnSpc>
              <a:spcBef>
                <a:spcPts val="0"/>
              </a:spcBef>
              <a:spcAft>
                <a:spcPts val="0"/>
              </a:spcAft>
              <a:buClr>
                <a:schemeClr val="dk1"/>
              </a:buClr>
              <a:buSzPts val="2000"/>
              <a:buFont typeface="Helvetica Neue Light"/>
              <a:buChar char="–"/>
              <a:defRPr sz="2000"/>
            </a:lvl4pPr>
            <a:lvl5pPr marL="2286000" lvl="4" indent="-355600" algn="l">
              <a:lnSpc>
                <a:spcPct val="100000"/>
              </a:lnSpc>
              <a:spcBef>
                <a:spcPts val="0"/>
              </a:spcBef>
              <a:spcAft>
                <a:spcPts val="0"/>
              </a:spcAft>
              <a:buClr>
                <a:schemeClr val="dk1"/>
              </a:buClr>
              <a:buSzPts val="2000"/>
              <a:buFont typeface="Helvetica Neue Light"/>
              <a:buChar char="»"/>
              <a:defRPr sz="2000"/>
            </a:lvl5pPr>
            <a:lvl6pPr marL="2743200" lvl="5" indent="-342900" algn="l">
              <a:lnSpc>
                <a:spcPct val="100000"/>
              </a:lnSpc>
              <a:spcBef>
                <a:spcPts val="360"/>
              </a:spcBef>
              <a:spcAft>
                <a:spcPts val="0"/>
              </a:spcAft>
              <a:buClr>
                <a:schemeClr val="dk1"/>
              </a:buClr>
              <a:buSzPts val="1800"/>
              <a:buFont typeface="Calibri"/>
              <a:buChar char="»"/>
              <a:defRPr sz="1800"/>
            </a:lvl6pPr>
            <a:lvl7pPr marL="3200400" lvl="6" indent="-342900" algn="l">
              <a:lnSpc>
                <a:spcPct val="100000"/>
              </a:lnSpc>
              <a:spcBef>
                <a:spcPts val="360"/>
              </a:spcBef>
              <a:spcAft>
                <a:spcPts val="0"/>
              </a:spcAft>
              <a:buClr>
                <a:schemeClr val="dk1"/>
              </a:buClr>
              <a:buSzPts val="1800"/>
              <a:buFont typeface="Calibri"/>
              <a:buChar char="»"/>
              <a:defRPr sz="1800"/>
            </a:lvl7pPr>
            <a:lvl8pPr marL="3657600" lvl="7" indent="-342900" algn="l">
              <a:lnSpc>
                <a:spcPct val="100000"/>
              </a:lnSpc>
              <a:spcBef>
                <a:spcPts val="360"/>
              </a:spcBef>
              <a:spcAft>
                <a:spcPts val="0"/>
              </a:spcAft>
              <a:buClr>
                <a:schemeClr val="dk1"/>
              </a:buClr>
              <a:buSzPts val="1800"/>
              <a:buFont typeface="Calibri"/>
              <a:buChar char="»"/>
              <a:defRPr sz="1800"/>
            </a:lvl8pPr>
            <a:lvl9pPr marL="4114800" lvl="8" indent="-342900" algn="l">
              <a:lnSpc>
                <a:spcPct val="100000"/>
              </a:lnSpc>
              <a:spcBef>
                <a:spcPts val="360"/>
              </a:spcBef>
              <a:spcAft>
                <a:spcPts val="0"/>
              </a:spcAft>
              <a:buClr>
                <a:schemeClr val="dk1"/>
              </a:buClr>
              <a:buSzPts val="1800"/>
              <a:buFont typeface="Calibri"/>
              <a:buChar char="»"/>
              <a:defRPr sz="1800"/>
            </a:lvl9pPr>
          </a:lstStyle>
          <a:p>
            <a:endParaRPr/>
          </a:p>
        </p:txBody>
      </p:sp>
      <p:sp>
        <p:nvSpPr>
          <p:cNvPr id="26" name="Google Shape;26;p45"/>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
        <p:nvSpPr>
          <p:cNvPr id="27" name="Google Shape;27;p45"/>
          <p:cNvSpPr txBox="1">
            <a:spLocks noGrp="1"/>
          </p:cNvSpPr>
          <p:nvPr>
            <p:ph type="title"/>
          </p:nvPr>
        </p:nvSpPr>
        <p:spPr>
          <a:xfrm>
            <a:off x="0" y="107225"/>
            <a:ext cx="12192000" cy="11787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8"/>
        <p:cNvGrpSpPr/>
        <p:nvPr/>
      </p:nvGrpSpPr>
      <p:grpSpPr>
        <a:xfrm>
          <a:off x="0" y="0"/>
          <a:ext cx="0" cy="0"/>
          <a:chOff x="0" y="0"/>
          <a:chExt cx="0" cy="0"/>
        </a:xfrm>
      </p:grpSpPr>
      <p:sp>
        <p:nvSpPr>
          <p:cNvPr id="29" name="Google Shape;29;p46"/>
          <p:cNvSpPr txBox="1">
            <a:spLocks noGrp="1"/>
          </p:cNvSpPr>
          <p:nvPr>
            <p:ph type="body" idx="1"/>
          </p:nvPr>
        </p:nvSpPr>
        <p:spPr>
          <a:xfrm>
            <a:off x="609600" y="1371600"/>
            <a:ext cx="10972800" cy="475456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3200"/>
              </a:spcBef>
              <a:spcAft>
                <a:spcPts val="0"/>
              </a:spcAft>
              <a:buSzPts val="3200"/>
              <a:buChar char="•"/>
              <a:defRPr/>
            </a:lvl1pPr>
            <a:lvl2pPr marL="914400" lvl="1" indent="-406400" algn="l">
              <a:lnSpc>
                <a:spcPct val="100000"/>
              </a:lnSpc>
              <a:spcBef>
                <a:spcPts val="600"/>
              </a:spcBef>
              <a:spcAft>
                <a:spcPts val="0"/>
              </a:spcAft>
              <a:buSzPts val="2800"/>
              <a:buChar char="o"/>
              <a:defRPr/>
            </a:lvl2pPr>
            <a:lvl3pPr marL="1371600" lvl="2" indent="-381000" algn="l">
              <a:lnSpc>
                <a:spcPct val="100000"/>
              </a:lnSpc>
              <a:spcBef>
                <a:spcPts val="0"/>
              </a:spcBef>
              <a:spcAft>
                <a:spcPts val="0"/>
              </a:spcAft>
              <a:buSzPts val="2400"/>
              <a:buChar char="•"/>
              <a:defRPr/>
            </a:lvl3pPr>
            <a:lvl4pPr marL="1828800" lvl="3" indent="-355600" algn="l">
              <a:lnSpc>
                <a:spcPct val="100000"/>
              </a:lnSpc>
              <a:spcBef>
                <a:spcPts val="0"/>
              </a:spcBef>
              <a:spcAft>
                <a:spcPts val="0"/>
              </a:spcAft>
              <a:buSzPts val="2000"/>
              <a:buChar char="–"/>
              <a:defRPr/>
            </a:lvl4pPr>
            <a:lvl5pPr marL="2286000" lvl="4" indent="-355600" algn="l">
              <a:lnSpc>
                <a:spcPct val="100000"/>
              </a:lnSpc>
              <a:spcBef>
                <a:spcPts val="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0" name="Google Shape;30;p4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4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46"/>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lvl="0"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1pPr>
            <a:lvl2pPr marL="0" lvl="1"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2pPr>
            <a:lvl3pPr marL="0" lvl="2"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3pPr>
            <a:lvl4pPr marL="0" lvl="3"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4pPr>
            <a:lvl5pPr marL="0" lvl="4"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5pPr>
            <a:lvl6pPr marL="0" lvl="5"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6pPr>
            <a:lvl7pPr marL="0" lvl="6"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7pPr>
            <a:lvl8pPr marL="0" lvl="7"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8pPr>
            <a:lvl9pPr marL="0" lvl="8" indent="0" algn="r">
              <a:lnSpc>
                <a:spcPct val="100000"/>
              </a:lnSpc>
              <a:spcBef>
                <a:spcPts val="0"/>
              </a:spcBef>
              <a:spcAft>
                <a:spcPts val="0"/>
              </a:spcAft>
              <a:buSzPts val="1400"/>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
        <p:nvSpPr>
          <p:cNvPr id="33" name="Google Shape;33;p46"/>
          <p:cNvSpPr txBox="1">
            <a:spLocks noGrp="1"/>
          </p:cNvSpPr>
          <p:nvPr>
            <p:ph type="title"/>
          </p:nvPr>
        </p:nvSpPr>
        <p:spPr>
          <a:xfrm>
            <a:off x="0" y="107225"/>
            <a:ext cx="12192000" cy="11787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dark">
  <p:cSld name="Title Slide dark">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47"/>
          <p:cNvSpPr txBox="1">
            <a:spLocks noGrp="1"/>
          </p:cNvSpPr>
          <p:nvPr>
            <p:ph type="ctrTitle"/>
          </p:nvPr>
        </p:nvSpPr>
        <p:spPr>
          <a:xfrm>
            <a:off x="435430" y="1219201"/>
            <a:ext cx="11146972" cy="24645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6000" b="1" i="0">
                <a:solidFill>
                  <a:schemeClr val="lt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600"/>
              </a:spcBef>
              <a:spcAft>
                <a:spcPts val="0"/>
              </a:spcAft>
              <a:buClr>
                <a:schemeClr val="dk1"/>
              </a:buClr>
              <a:buSzPts val="1800"/>
              <a:buChar char="o"/>
              <a:defRPr/>
            </a:lvl2pPr>
            <a:lvl3pPr lvl="2" algn="l">
              <a:lnSpc>
                <a:spcPct val="100000"/>
              </a:lnSpc>
              <a:spcBef>
                <a:spcPts val="0"/>
              </a:spcBef>
              <a:spcAft>
                <a:spcPts val="0"/>
              </a:spcAft>
              <a:buClr>
                <a:schemeClr val="dk1"/>
              </a:buClr>
              <a:buSzPts val="1800"/>
              <a:buChar char="•"/>
              <a:defRPr/>
            </a:lvl3pPr>
            <a:lvl4pPr lvl="3" algn="l">
              <a:lnSpc>
                <a:spcPct val="100000"/>
              </a:lnSpc>
              <a:spcBef>
                <a:spcPts val="0"/>
              </a:spcBef>
              <a:spcAft>
                <a:spcPts val="0"/>
              </a:spcAft>
              <a:buClr>
                <a:schemeClr val="dk1"/>
              </a:buClr>
              <a:buSzPts val="1800"/>
              <a:buChar char="–"/>
              <a:defRPr/>
            </a:lvl4pPr>
            <a:lvl5pPr lvl="4" algn="l">
              <a:lnSpc>
                <a:spcPct val="100000"/>
              </a:lnSpc>
              <a:spcBef>
                <a:spcPts val="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37" name="Google Shape;37;p47"/>
          <p:cNvSpPr txBox="1">
            <a:spLocks noGrp="1"/>
          </p:cNvSpPr>
          <p:nvPr>
            <p:ph type="dt" idx="10"/>
          </p:nvPr>
        </p:nvSpPr>
        <p:spPr>
          <a:xfrm>
            <a:off x="76198" y="6451600"/>
            <a:ext cx="2844800" cy="33020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47"/>
          <p:cNvSpPr txBox="1">
            <a:spLocks noGrp="1"/>
          </p:cNvSpPr>
          <p:nvPr>
            <p:ph type="ftr" idx="11"/>
          </p:nvPr>
        </p:nvSpPr>
        <p:spPr>
          <a:xfrm>
            <a:off x="4162425" y="6451600"/>
            <a:ext cx="3860800" cy="33020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47"/>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0"/>
        <p:cNvGrpSpPr/>
        <p:nvPr/>
      </p:nvGrpSpPr>
      <p:grpSpPr>
        <a:xfrm>
          <a:off x="0" y="0"/>
          <a:ext cx="0" cy="0"/>
          <a:chOff x="0" y="0"/>
          <a:chExt cx="0" cy="0"/>
        </a:xfrm>
      </p:grpSpPr>
      <p:sp>
        <p:nvSpPr>
          <p:cNvPr id="41" name="Google Shape;41;p48"/>
          <p:cNvSpPr txBox="1">
            <a:spLocks noGrp="1"/>
          </p:cNvSpPr>
          <p:nvPr>
            <p:ph type="body" idx="1"/>
          </p:nvPr>
        </p:nvSpPr>
        <p:spPr>
          <a:xfrm>
            <a:off x="609600" y="1535114"/>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200"/>
              </a:spcBef>
              <a:spcAft>
                <a:spcPts val="0"/>
              </a:spcAft>
              <a:buClr>
                <a:schemeClr val="dk1"/>
              </a:buClr>
              <a:buSzPts val="3200"/>
              <a:buFont typeface="Helvetica Neue Light"/>
              <a:buNone/>
              <a:defRPr sz="32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0"/>
              </a:spcBef>
              <a:spcAft>
                <a:spcPts val="0"/>
              </a:spcAft>
              <a:buClr>
                <a:schemeClr val="dk1"/>
              </a:buClr>
              <a:buSzPts val="1800"/>
              <a:buFont typeface="Helvetica Neue Light"/>
              <a:buNone/>
              <a:defRPr sz="1800" b="1"/>
            </a:lvl3pPr>
            <a:lvl4pPr marL="1828800" lvl="3" indent="-228600" algn="l">
              <a:lnSpc>
                <a:spcPct val="100000"/>
              </a:lnSpc>
              <a:spcBef>
                <a:spcPts val="0"/>
              </a:spcBef>
              <a:spcAft>
                <a:spcPts val="0"/>
              </a:spcAft>
              <a:buClr>
                <a:schemeClr val="dk1"/>
              </a:buClr>
              <a:buSzPts val="1600"/>
              <a:buFont typeface="Helvetica Neue Light"/>
              <a:buNone/>
              <a:defRPr sz="1600" b="1"/>
            </a:lvl4pPr>
            <a:lvl5pPr marL="2286000" lvl="4" indent="-228600" algn="l">
              <a:lnSpc>
                <a:spcPct val="100000"/>
              </a:lnSpc>
              <a:spcBef>
                <a:spcPts val="0"/>
              </a:spcBef>
              <a:spcAft>
                <a:spcPts val="0"/>
              </a:spcAft>
              <a:buClr>
                <a:schemeClr val="dk1"/>
              </a:buClr>
              <a:buSzPts val="1600"/>
              <a:buFont typeface="Helvetica Neue Light"/>
              <a:buNone/>
              <a:defRPr sz="1600" b="1"/>
            </a:lvl5pPr>
            <a:lvl6pPr marL="2743200" lvl="5" indent="-228600" algn="l">
              <a:lnSpc>
                <a:spcPct val="100000"/>
              </a:lnSpc>
              <a:spcBef>
                <a:spcPts val="320"/>
              </a:spcBef>
              <a:spcAft>
                <a:spcPts val="0"/>
              </a:spcAft>
              <a:buClr>
                <a:schemeClr val="dk1"/>
              </a:buClr>
              <a:buSzPts val="1600"/>
              <a:buFont typeface="Calibri"/>
              <a:buNone/>
              <a:defRPr sz="1600" b="1"/>
            </a:lvl6pPr>
            <a:lvl7pPr marL="3200400" lvl="6" indent="-228600" algn="l">
              <a:lnSpc>
                <a:spcPct val="100000"/>
              </a:lnSpc>
              <a:spcBef>
                <a:spcPts val="320"/>
              </a:spcBef>
              <a:spcAft>
                <a:spcPts val="0"/>
              </a:spcAft>
              <a:buClr>
                <a:schemeClr val="dk1"/>
              </a:buClr>
              <a:buSzPts val="1600"/>
              <a:buFont typeface="Calibri"/>
              <a:buNone/>
              <a:defRPr sz="1600" b="1"/>
            </a:lvl7pPr>
            <a:lvl8pPr marL="3657600" lvl="7" indent="-228600" algn="l">
              <a:lnSpc>
                <a:spcPct val="100000"/>
              </a:lnSpc>
              <a:spcBef>
                <a:spcPts val="320"/>
              </a:spcBef>
              <a:spcAft>
                <a:spcPts val="0"/>
              </a:spcAft>
              <a:buClr>
                <a:schemeClr val="dk1"/>
              </a:buClr>
              <a:buSzPts val="1600"/>
              <a:buFont typeface="Calibri"/>
              <a:buNone/>
              <a:defRPr sz="1600" b="1"/>
            </a:lvl8pPr>
            <a:lvl9pPr marL="4114800" lvl="8" indent="-228600" algn="l">
              <a:lnSpc>
                <a:spcPct val="100000"/>
              </a:lnSpc>
              <a:spcBef>
                <a:spcPts val="320"/>
              </a:spcBef>
              <a:spcAft>
                <a:spcPts val="0"/>
              </a:spcAft>
              <a:buClr>
                <a:schemeClr val="dk1"/>
              </a:buClr>
              <a:buSzPts val="1600"/>
              <a:buFont typeface="Calibri"/>
              <a:buNone/>
              <a:defRPr sz="1600" b="1"/>
            </a:lvl9pPr>
          </a:lstStyle>
          <a:p>
            <a:endParaRPr/>
          </a:p>
        </p:txBody>
      </p:sp>
      <p:sp>
        <p:nvSpPr>
          <p:cNvPr id="42" name="Google Shape;42;p4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3200"/>
              </a:spcBef>
              <a:spcAft>
                <a:spcPts val="0"/>
              </a:spcAft>
              <a:buClr>
                <a:schemeClr val="dk1"/>
              </a:buClr>
              <a:buSzPts val="2800"/>
              <a:buFont typeface="Helvetica Neue Light"/>
              <a:buChar char="•"/>
              <a:defRPr sz="2800"/>
            </a:lvl1pPr>
            <a:lvl2pPr marL="914400" lvl="1" indent="-381000" algn="l">
              <a:lnSpc>
                <a:spcPct val="100000"/>
              </a:lnSpc>
              <a:spcBef>
                <a:spcPts val="600"/>
              </a:spcBef>
              <a:spcAft>
                <a:spcPts val="0"/>
              </a:spcAft>
              <a:buClr>
                <a:schemeClr val="dk1"/>
              </a:buClr>
              <a:buSzPts val="2400"/>
              <a:buChar char="o"/>
              <a:defRPr sz="2400"/>
            </a:lvl2pPr>
            <a:lvl3pPr marL="1371600" lvl="2" indent="-355600" algn="l">
              <a:lnSpc>
                <a:spcPct val="100000"/>
              </a:lnSpc>
              <a:spcBef>
                <a:spcPts val="0"/>
              </a:spcBef>
              <a:spcAft>
                <a:spcPts val="0"/>
              </a:spcAft>
              <a:buClr>
                <a:schemeClr val="dk1"/>
              </a:buClr>
              <a:buSzPts val="2000"/>
              <a:buFont typeface="Helvetica Neue Light"/>
              <a:buChar char="•"/>
              <a:defRPr sz="2000"/>
            </a:lvl3pPr>
            <a:lvl4pPr marL="1828800" lvl="3" indent="-342900" algn="l">
              <a:lnSpc>
                <a:spcPct val="100000"/>
              </a:lnSpc>
              <a:spcBef>
                <a:spcPts val="0"/>
              </a:spcBef>
              <a:spcAft>
                <a:spcPts val="0"/>
              </a:spcAft>
              <a:buClr>
                <a:schemeClr val="dk1"/>
              </a:buClr>
              <a:buSzPts val="1800"/>
              <a:buFont typeface="Helvetica Neue Light"/>
              <a:buChar char="–"/>
              <a:defRPr sz="1800"/>
            </a:lvl4pPr>
            <a:lvl5pPr marL="2286000" lvl="4" indent="-342900" algn="l">
              <a:lnSpc>
                <a:spcPct val="100000"/>
              </a:lnSpc>
              <a:spcBef>
                <a:spcPts val="0"/>
              </a:spcBef>
              <a:spcAft>
                <a:spcPts val="0"/>
              </a:spcAft>
              <a:buClr>
                <a:schemeClr val="dk1"/>
              </a:buClr>
              <a:buSzPts val="1800"/>
              <a:buFont typeface="Helvetica Neue Light"/>
              <a:buChar char="»"/>
              <a:defRPr sz="1800"/>
            </a:lvl5pPr>
            <a:lvl6pPr marL="2743200" lvl="5" indent="-330200" algn="l">
              <a:lnSpc>
                <a:spcPct val="100000"/>
              </a:lnSpc>
              <a:spcBef>
                <a:spcPts val="320"/>
              </a:spcBef>
              <a:spcAft>
                <a:spcPts val="0"/>
              </a:spcAft>
              <a:buClr>
                <a:schemeClr val="dk1"/>
              </a:buClr>
              <a:buSzPts val="1600"/>
              <a:buFont typeface="Calibri"/>
              <a:buChar char="»"/>
              <a:defRPr sz="1600"/>
            </a:lvl6pPr>
            <a:lvl7pPr marL="3200400" lvl="6" indent="-330200" algn="l">
              <a:lnSpc>
                <a:spcPct val="100000"/>
              </a:lnSpc>
              <a:spcBef>
                <a:spcPts val="320"/>
              </a:spcBef>
              <a:spcAft>
                <a:spcPts val="0"/>
              </a:spcAft>
              <a:buClr>
                <a:schemeClr val="dk1"/>
              </a:buClr>
              <a:buSzPts val="1600"/>
              <a:buFont typeface="Calibri"/>
              <a:buChar char="»"/>
              <a:defRPr sz="1600"/>
            </a:lvl7pPr>
            <a:lvl8pPr marL="3657600" lvl="7" indent="-330200" algn="l">
              <a:lnSpc>
                <a:spcPct val="100000"/>
              </a:lnSpc>
              <a:spcBef>
                <a:spcPts val="320"/>
              </a:spcBef>
              <a:spcAft>
                <a:spcPts val="0"/>
              </a:spcAft>
              <a:buClr>
                <a:schemeClr val="dk1"/>
              </a:buClr>
              <a:buSzPts val="1600"/>
              <a:buFont typeface="Calibri"/>
              <a:buChar char="»"/>
              <a:defRPr sz="1600"/>
            </a:lvl8pPr>
            <a:lvl9pPr marL="4114800" lvl="8" indent="-330200" algn="l">
              <a:lnSpc>
                <a:spcPct val="100000"/>
              </a:lnSpc>
              <a:spcBef>
                <a:spcPts val="320"/>
              </a:spcBef>
              <a:spcAft>
                <a:spcPts val="0"/>
              </a:spcAft>
              <a:buClr>
                <a:schemeClr val="dk1"/>
              </a:buClr>
              <a:buSzPts val="1600"/>
              <a:buFont typeface="Calibri"/>
              <a:buChar char="»"/>
              <a:defRPr sz="1600"/>
            </a:lvl9pPr>
          </a:lstStyle>
          <a:p>
            <a:endParaRPr/>
          </a:p>
        </p:txBody>
      </p:sp>
      <p:sp>
        <p:nvSpPr>
          <p:cNvPr id="43" name="Google Shape;43;p48"/>
          <p:cNvSpPr txBox="1">
            <a:spLocks noGrp="1"/>
          </p:cNvSpPr>
          <p:nvPr>
            <p:ph type="body" idx="3"/>
          </p:nvPr>
        </p:nvSpPr>
        <p:spPr>
          <a:xfrm>
            <a:off x="6193369" y="1535114"/>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200"/>
              </a:spcBef>
              <a:spcAft>
                <a:spcPts val="0"/>
              </a:spcAft>
              <a:buClr>
                <a:schemeClr val="dk1"/>
              </a:buClr>
              <a:buSzPts val="3200"/>
              <a:buFont typeface="Helvetica Neue Light"/>
              <a:buNone/>
              <a:defRPr sz="32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0"/>
              </a:spcBef>
              <a:spcAft>
                <a:spcPts val="0"/>
              </a:spcAft>
              <a:buClr>
                <a:schemeClr val="dk1"/>
              </a:buClr>
              <a:buSzPts val="1800"/>
              <a:buFont typeface="Helvetica Neue Light"/>
              <a:buNone/>
              <a:defRPr sz="1800" b="1"/>
            </a:lvl3pPr>
            <a:lvl4pPr marL="1828800" lvl="3" indent="-228600" algn="l">
              <a:lnSpc>
                <a:spcPct val="100000"/>
              </a:lnSpc>
              <a:spcBef>
                <a:spcPts val="0"/>
              </a:spcBef>
              <a:spcAft>
                <a:spcPts val="0"/>
              </a:spcAft>
              <a:buClr>
                <a:schemeClr val="dk1"/>
              </a:buClr>
              <a:buSzPts val="1600"/>
              <a:buFont typeface="Helvetica Neue Light"/>
              <a:buNone/>
              <a:defRPr sz="1600" b="1"/>
            </a:lvl4pPr>
            <a:lvl5pPr marL="2286000" lvl="4" indent="-228600" algn="l">
              <a:lnSpc>
                <a:spcPct val="100000"/>
              </a:lnSpc>
              <a:spcBef>
                <a:spcPts val="0"/>
              </a:spcBef>
              <a:spcAft>
                <a:spcPts val="0"/>
              </a:spcAft>
              <a:buClr>
                <a:schemeClr val="dk1"/>
              </a:buClr>
              <a:buSzPts val="1600"/>
              <a:buFont typeface="Helvetica Neue Light"/>
              <a:buNone/>
              <a:defRPr sz="1600" b="1"/>
            </a:lvl5pPr>
            <a:lvl6pPr marL="2743200" lvl="5" indent="-228600" algn="l">
              <a:lnSpc>
                <a:spcPct val="100000"/>
              </a:lnSpc>
              <a:spcBef>
                <a:spcPts val="320"/>
              </a:spcBef>
              <a:spcAft>
                <a:spcPts val="0"/>
              </a:spcAft>
              <a:buClr>
                <a:schemeClr val="dk1"/>
              </a:buClr>
              <a:buSzPts val="1600"/>
              <a:buFont typeface="Calibri"/>
              <a:buNone/>
              <a:defRPr sz="1600" b="1"/>
            </a:lvl6pPr>
            <a:lvl7pPr marL="3200400" lvl="6" indent="-228600" algn="l">
              <a:lnSpc>
                <a:spcPct val="100000"/>
              </a:lnSpc>
              <a:spcBef>
                <a:spcPts val="320"/>
              </a:spcBef>
              <a:spcAft>
                <a:spcPts val="0"/>
              </a:spcAft>
              <a:buClr>
                <a:schemeClr val="dk1"/>
              </a:buClr>
              <a:buSzPts val="1600"/>
              <a:buFont typeface="Calibri"/>
              <a:buNone/>
              <a:defRPr sz="1600" b="1"/>
            </a:lvl7pPr>
            <a:lvl8pPr marL="3657600" lvl="7" indent="-228600" algn="l">
              <a:lnSpc>
                <a:spcPct val="100000"/>
              </a:lnSpc>
              <a:spcBef>
                <a:spcPts val="320"/>
              </a:spcBef>
              <a:spcAft>
                <a:spcPts val="0"/>
              </a:spcAft>
              <a:buClr>
                <a:schemeClr val="dk1"/>
              </a:buClr>
              <a:buSzPts val="1600"/>
              <a:buFont typeface="Calibri"/>
              <a:buNone/>
              <a:defRPr sz="1600" b="1"/>
            </a:lvl8pPr>
            <a:lvl9pPr marL="4114800" lvl="8" indent="-228600" algn="l">
              <a:lnSpc>
                <a:spcPct val="100000"/>
              </a:lnSpc>
              <a:spcBef>
                <a:spcPts val="320"/>
              </a:spcBef>
              <a:spcAft>
                <a:spcPts val="0"/>
              </a:spcAft>
              <a:buClr>
                <a:schemeClr val="dk1"/>
              </a:buClr>
              <a:buSzPts val="1600"/>
              <a:buFont typeface="Calibri"/>
              <a:buNone/>
              <a:defRPr sz="1600" b="1"/>
            </a:lvl9pPr>
          </a:lstStyle>
          <a:p>
            <a:endParaRPr/>
          </a:p>
        </p:txBody>
      </p:sp>
      <p:sp>
        <p:nvSpPr>
          <p:cNvPr id="44" name="Google Shape;44;p48"/>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3200"/>
              </a:spcBef>
              <a:spcAft>
                <a:spcPts val="0"/>
              </a:spcAft>
              <a:buClr>
                <a:schemeClr val="dk1"/>
              </a:buClr>
              <a:buSzPts val="2800"/>
              <a:buFont typeface="Helvetica Neue Light"/>
              <a:buChar char="•"/>
              <a:defRPr sz="2800"/>
            </a:lvl1pPr>
            <a:lvl2pPr marL="914400" lvl="1" indent="-381000" algn="l">
              <a:lnSpc>
                <a:spcPct val="100000"/>
              </a:lnSpc>
              <a:spcBef>
                <a:spcPts val="600"/>
              </a:spcBef>
              <a:spcAft>
                <a:spcPts val="0"/>
              </a:spcAft>
              <a:buClr>
                <a:schemeClr val="dk1"/>
              </a:buClr>
              <a:buSzPts val="2400"/>
              <a:buChar char="o"/>
              <a:defRPr sz="2400"/>
            </a:lvl2pPr>
            <a:lvl3pPr marL="1371600" lvl="2" indent="-355600" algn="l">
              <a:lnSpc>
                <a:spcPct val="100000"/>
              </a:lnSpc>
              <a:spcBef>
                <a:spcPts val="0"/>
              </a:spcBef>
              <a:spcAft>
                <a:spcPts val="0"/>
              </a:spcAft>
              <a:buClr>
                <a:schemeClr val="dk1"/>
              </a:buClr>
              <a:buSzPts val="2000"/>
              <a:buFont typeface="Helvetica Neue Light"/>
              <a:buChar char="•"/>
              <a:defRPr sz="2000"/>
            </a:lvl3pPr>
            <a:lvl4pPr marL="1828800" lvl="3" indent="-342900" algn="l">
              <a:lnSpc>
                <a:spcPct val="100000"/>
              </a:lnSpc>
              <a:spcBef>
                <a:spcPts val="0"/>
              </a:spcBef>
              <a:spcAft>
                <a:spcPts val="0"/>
              </a:spcAft>
              <a:buClr>
                <a:schemeClr val="dk1"/>
              </a:buClr>
              <a:buSzPts val="1800"/>
              <a:buFont typeface="Helvetica Neue Light"/>
              <a:buChar char="–"/>
              <a:defRPr sz="1800"/>
            </a:lvl4pPr>
            <a:lvl5pPr marL="2286000" lvl="4" indent="-342900" algn="l">
              <a:lnSpc>
                <a:spcPct val="100000"/>
              </a:lnSpc>
              <a:spcBef>
                <a:spcPts val="0"/>
              </a:spcBef>
              <a:spcAft>
                <a:spcPts val="0"/>
              </a:spcAft>
              <a:buClr>
                <a:schemeClr val="dk1"/>
              </a:buClr>
              <a:buSzPts val="1800"/>
              <a:buFont typeface="Helvetica Neue Light"/>
              <a:buChar char="»"/>
              <a:defRPr sz="1800"/>
            </a:lvl5pPr>
            <a:lvl6pPr marL="2743200" lvl="5" indent="-330200" algn="l">
              <a:lnSpc>
                <a:spcPct val="100000"/>
              </a:lnSpc>
              <a:spcBef>
                <a:spcPts val="320"/>
              </a:spcBef>
              <a:spcAft>
                <a:spcPts val="0"/>
              </a:spcAft>
              <a:buClr>
                <a:schemeClr val="dk1"/>
              </a:buClr>
              <a:buSzPts val="1600"/>
              <a:buFont typeface="Calibri"/>
              <a:buChar char="»"/>
              <a:defRPr sz="1600"/>
            </a:lvl6pPr>
            <a:lvl7pPr marL="3200400" lvl="6" indent="-330200" algn="l">
              <a:lnSpc>
                <a:spcPct val="100000"/>
              </a:lnSpc>
              <a:spcBef>
                <a:spcPts val="320"/>
              </a:spcBef>
              <a:spcAft>
                <a:spcPts val="0"/>
              </a:spcAft>
              <a:buClr>
                <a:schemeClr val="dk1"/>
              </a:buClr>
              <a:buSzPts val="1600"/>
              <a:buFont typeface="Calibri"/>
              <a:buChar char="»"/>
              <a:defRPr sz="1600"/>
            </a:lvl7pPr>
            <a:lvl8pPr marL="3657600" lvl="7" indent="-330200" algn="l">
              <a:lnSpc>
                <a:spcPct val="100000"/>
              </a:lnSpc>
              <a:spcBef>
                <a:spcPts val="320"/>
              </a:spcBef>
              <a:spcAft>
                <a:spcPts val="0"/>
              </a:spcAft>
              <a:buClr>
                <a:schemeClr val="dk1"/>
              </a:buClr>
              <a:buSzPts val="1600"/>
              <a:buFont typeface="Calibri"/>
              <a:buChar char="»"/>
              <a:defRPr sz="1600"/>
            </a:lvl8pPr>
            <a:lvl9pPr marL="4114800" lvl="8" indent="-330200" algn="l">
              <a:lnSpc>
                <a:spcPct val="100000"/>
              </a:lnSpc>
              <a:spcBef>
                <a:spcPts val="320"/>
              </a:spcBef>
              <a:spcAft>
                <a:spcPts val="0"/>
              </a:spcAft>
              <a:buClr>
                <a:schemeClr val="dk1"/>
              </a:buClr>
              <a:buSzPts val="1600"/>
              <a:buFont typeface="Calibri"/>
              <a:buChar char="»"/>
              <a:defRPr sz="1600"/>
            </a:lvl9pPr>
          </a:lstStyle>
          <a:p>
            <a:endParaRPr/>
          </a:p>
        </p:txBody>
      </p:sp>
      <p:sp>
        <p:nvSpPr>
          <p:cNvPr id="45" name="Google Shape;45;p48"/>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
        <p:nvSpPr>
          <p:cNvPr id="46" name="Google Shape;46;p48"/>
          <p:cNvSpPr txBox="1">
            <a:spLocks noGrp="1"/>
          </p:cNvSpPr>
          <p:nvPr>
            <p:ph type="title"/>
          </p:nvPr>
        </p:nvSpPr>
        <p:spPr>
          <a:xfrm>
            <a:off x="0" y="107225"/>
            <a:ext cx="12192000" cy="11787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Google Shape;48;p49"/>
          <p:cNvSpPr txBox="1">
            <a:spLocks noGrp="1"/>
          </p:cNvSpPr>
          <p:nvPr>
            <p:ph type="title"/>
          </p:nvPr>
        </p:nvSpPr>
        <p:spPr>
          <a:xfrm>
            <a:off x="0" y="107225"/>
            <a:ext cx="12192000" cy="11787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50"/>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2"/>
        <p:cNvGrpSpPr/>
        <p:nvPr/>
      </p:nvGrpSpPr>
      <p:grpSpPr>
        <a:xfrm>
          <a:off x="0" y="0"/>
          <a:ext cx="0" cy="0"/>
          <a:chOff x="0" y="0"/>
          <a:chExt cx="0" cy="0"/>
        </a:xfrm>
      </p:grpSpPr>
      <p:sp>
        <p:nvSpPr>
          <p:cNvPr id="53" name="Google Shape;53;p51"/>
          <p:cNvSpPr txBox="1">
            <a:spLocks noGrp="1"/>
          </p:cNvSpPr>
          <p:nvPr>
            <p:ph type="body" idx="1"/>
          </p:nvPr>
        </p:nvSpPr>
        <p:spPr>
          <a:xfrm>
            <a:off x="4766733" y="273050"/>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3200"/>
              </a:spcBef>
              <a:spcAft>
                <a:spcPts val="0"/>
              </a:spcAft>
              <a:buClr>
                <a:schemeClr val="dk1"/>
              </a:buClr>
              <a:buSzPts val="3200"/>
              <a:buFont typeface="Helvetica Neue Light"/>
              <a:buChar char="•"/>
              <a:defRPr sz="3200"/>
            </a:lvl1pPr>
            <a:lvl2pPr marL="914400" lvl="1" indent="-406400" algn="l">
              <a:lnSpc>
                <a:spcPct val="100000"/>
              </a:lnSpc>
              <a:spcBef>
                <a:spcPts val="600"/>
              </a:spcBef>
              <a:spcAft>
                <a:spcPts val="0"/>
              </a:spcAft>
              <a:buClr>
                <a:schemeClr val="dk1"/>
              </a:buClr>
              <a:buSzPts val="2800"/>
              <a:buChar char="o"/>
              <a:defRPr sz="2800"/>
            </a:lvl2pPr>
            <a:lvl3pPr marL="1371600" lvl="2" indent="-381000" algn="l">
              <a:lnSpc>
                <a:spcPct val="100000"/>
              </a:lnSpc>
              <a:spcBef>
                <a:spcPts val="0"/>
              </a:spcBef>
              <a:spcAft>
                <a:spcPts val="0"/>
              </a:spcAft>
              <a:buClr>
                <a:schemeClr val="dk1"/>
              </a:buClr>
              <a:buSzPts val="2400"/>
              <a:buFont typeface="Helvetica Neue Light"/>
              <a:buChar char="•"/>
              <a:defRPr sz="2400"/>
            </a:lvl3pPr>
            <a:lvl4pPr marL="1828800" lvl="3" indent="-355600" algn="l">
              <a:lnSpc>
                <a:spcPct val="100000"/>
              </a:lnSpc>
              <a:spcBef>
                <a:spcPts val="0"/>
              </a:spcBef>
              <a:spcAft>
                <a:spcPts val="0"/>
              </a:spcAft>
              <a:buClr>
                <a:schemeClr val="dk1"/>
              </a:buClr>
              <a:buSzPts val="2000"/>
              <a:buFont typeface="Helvetica Neue Light"/>
              <a:buChar char="–"/>
              <a:defRPr sz="2000"/>
            </a:lvl4pPr>
            <a:lvl5pPr marL="2286000" lvl="4" indent="-355600" algn="l">
              <a:lnSpc>
                <a:spcPct val="100000"/>
              </a:lnSpc>
              <a:spcBef>
                <a:spcPts val="0"/>
              </a:spcBef>
              <a:spcAft>
                <a:spcPts val="0"/>
              </a:spcAft>
              <a:buClr>
                <a:schemeClr val="dk1"/>
              </a:buClr>
              <a:buSzPts val="2000"/>
              <a:buFont typeface="Helvetica Neue Light"/>
              <a:buChar char="»"/>
              <a:defRPr sz="2000"/>
            </a:lvl5pPr>
            <a:lvl6pPr marL="2743200" lvl="5" indent="-355600" algn="l">
              <a:lnSpc>
                <a:spcPct val="100000"/>
              </a:lnSpc>
              <a:spcBef>
                <a:spcPts val="400"/>
              </a:spcBef>
              <a:spcAft>
                <a:spcPts val="0"/>
              </a:spcAft>
              <a:buClr>
                <a:schemeClr val="dk1"/>
              </a:buClr>
              <a:buSzPts val="2000"/>
              <a:buFont typeface="Calibri"/>
              <a:buChar char="»"/>
              <a:defRPr sz="2000"/>
            </a:lvl6pPr>
            <a:lvl7pPr marL="3200400" lvl="6" indent="-355600" algn="l">
              <a:lnSpc>
                <a:spcPct val="100000"/>
              </a:lnSpc>
              <a:spcBef>
                <a:spcPts val="400"/>
              </a:spcBef>
              <a:spcAft>
                <a:spcPts val="0"/>
              </a:spcAft>
              <a:buClr>
                <a:schemeClr val="dk1"/>
              </a:buClr>
              <a:buSzPts val="2000"/>
              <a:buFont typeface="Calibri"/>
              <a:buChar char="»"/>
              <a:defRPr sz="2000"/>
            </a:lvl7pPr>
            <a:lvl8pPr marL="3657600" lvl="7" indent="-355600" algn="l">
              <a:lnSpc>
                <a:spcPct val="100000"/>
              </a:lnSpc>
              <a:spcBef>
                <a:spcPts val="400"/>
              </a:spcBef>
              <a:spcAft>
                <a:spcPts val="0"/>
              </a:spcAft>
              <a:buClr>
                <a:schemeClr val="dk1"/>
              </a:buClr>
              <a:buSzPts val="2000"/>
              <a:buFont typeface="Calibri"/>
              <a:buChar char="»"/>
              <a:defRPr sz="2000"/>
            </a:lvl8pPr>
            <a:lvl9pPr marL="4114800" lvl="8" indent="-355600" algn="l">
              <a:lnSpc>
                <a:spcPct val="100000"/>
              </a:lnSpc>
              <a:spcBef>
                <a:spcPts val="400"/>
              </a:spcBef>
              <a:spcAft>
                <a:spcPts val="0"/>
              </a:spcAft>
              <a:buClr>
                <a:schemeClr val="dk1"/>
              </a:buClr>
              <a:buSzPts val="2000"/>
              <a:buFont typeface="Calibri"/>
              <a:buChar char="»"/>
              <a:defRPr sz="2000"/>
            </a:lvl9pPr>
          </a:lstStyle>
          <a:p>
            <a:endParaRPr/>
          </a:p>
        </p:txBody>
      </p:sp>
      <p:sp>
        <p:nvSpPr>
          <p:cNvPr id="54" name="Google Shape;54;p51"/>
          <p:cNvSpPr txBox="1">
            <a:spLocks noGrp="1"/>
          </p:cNvSpPr>
          <p:nvPr>
            <p:ph type="body" idx="2"/>
          </p:nvPr>
        </p:nvSpPr>
        <p:spPr>
          <a:xfrm>
            <a:off x="609602" y="1295400"/>
            <a:ext cx="4011084" cy="48307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0"/>
              </a:spcBef>
              <a:spcAft>
                <a:spcPts val="0"/>
              </a:spcAft>
              <a:buClr>
                <a:schemeClr val="dk1"/>
              </a:buClr>
              <a:buSzPts val="3200"/>
              <a:buFont typeface="Helvetica Neue Light"/>
              <a:buNone/>
              <a:defRPr sz="32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0"/>
              </a:spcBef>
              <a:spcAft>
                <a:spcPts val="0"/>
              </a:spcAft>
              <a:buClr>
                <a:schemeClr val="dk1"/>
              </a:buClr>
              <a:buSzPts val="1000"/>
              <a:buFont typeface="Helvetica Neue Light"/>
              <a:buNone/>
              <a:defRPr sz="1000"/>
            </a:lvl3pPr>
            <a:lvl4pPr marL="1828800" lvl="3" indent="-228600" algn="l">
              <a:lnSpc>
                <a:spcPct val="100000"/>
              </a:lnSpc>
              <a:spcBef>
                <a:spcPts val="0"/>
              </a:spcBef>
              <a:spcAft>
                <a:spcPts val="0"/>
              </a:spcAft>
              <a:buClr>
                <a:schemeClr val="dk1"/>
              </a:buClr>
              <a:buSzPts val="900"/>
              <a:buFont typeface="Helvetica Neue Light"/>
              <a:buNone/>
              <a:defRPr sz="900"/>
            </a:lvl4pPr>
            <a:lvl5pPr marL="2286000" lvl="4" indent="-228600" algn="l">
              <a:lnSpc>
                <a:spcPct val="100000"/>
              </a:lnSpc>
              <a:spcBef>
                <a:spcPts val="0"/>
              </a:spcBef>
              <a:spcAft>
                <a:spcPts val="0"/>
              </a:spcAft>
              <a:buClr>
                <a:schemeClr val="dk1"/>
              </a:buClr>
              <a:buSzPts val="900"/>
              <a:buFont typeface="Helvetica Neue Light"/>
              <a:buNone/>
              <a:defRPr sz="900"/>
            </a:lvl5pPr>
            <a:lvl6pPr marL="2743200" lvl="5" indent="-228600" algn="l">
              <a:lnSpc>
                <a:spcPct val="100000"/>
              </a:lnSpc>
              <a:spcBef>
                <a:spcPts val="180"/>
              </a:spcBef>
              <a:spcAft>
                <a:spcPts val="0"/>
              </a:spcAft>
              <a:buClr>
                <a:schemeClr val="dk1"/>
              </a:buClr>
              <a:buSzPts val="900"/>
              <a:buFont typeface="Calibri"/>
              <a:buNone/>
              <a:defRPr sz="900"/>
            </a:lvl6pPr>
            <a:lvl7pPr marL="3200400" lvl="6" indent="-228600" algn="l">
              <a:lnSpc>
                <a:spcPct val="100000"/>
              </a:lnSpc>
              <a:spcBef>
                <a:spcPts val="180"/>
              </a:spcBef>
              <a:spcAft>
                <a:spcPts val="0"/>
              </a:spcAft>
              <a:buClr>
                <a:schemeClr val="dk1"/>
              </a:buClr>
              <a:buSzPts val="900"/>
              <a:buFont typeface="Calibri"/>
              <a:buNone/>
              <a:defRPr sz="900"/>
            </a:lvl7pPr>
            <a:lvl8pPr marL="3657600" lvl="7" indent="-228600" algn="l">
              <a:lnSpc>
                <a:spcPct val="100000"/>
              </a:lnSpc>
              <a:spcBef>
                <a:spcPts val="180"/>
              </a:spcBef>
              <a:spcAft>
                <a:spcPts val="0"/>
              </a:spcAft>
              <a:buClr>
                <a:schemeClr val="dk1"/>
              </a:buClr>
              <a:buSzPts val="900"/>
              <a:buFont typeface="Calibri"/>
              <a:buNone/>
              <a:defRPr sz="900"/>
            </a:lvl8pPr>
            <a:lvl9pPr marL="4114800" lvl="8" indent="-228600" algn="l">
              <a:lnSpc>
                <a:spcPct val="100000"/>
              </a:lnSpc>
              <a:spcBef>
                <a:spcPts val="180"/>
              </a:spcBef>
              <a:spcAft>
                <a:spcPts val="0"/>
              </a:spcAft>
              <a:buClr>
                <a:schemeClr val="dk1"/>
              </a:buClr>
              <a:buSzPts val="900"/>
              <a:buFont typeface="Calibri"/>
              <a:buNone/>
              <a:defRPr sz="900"/>
            </a:lvl9pPr>
          </a:lstStyle>
          <a:p>
            <a:endParaRPr/>
          </a:p>
        </p:txBody>
      </p:sp>
      <p:sp>
        <p:nvSpPr>
          <p:cNvPr id="55" name="Google Shape;55;p51"/>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
        <p:nvSpPr>
          <p:cNvPr id="56" name="Google Shape;56;p51"/>
          <p:cNvSpPr txBox="1">
            <a:spLocks noGrp="1"/>
          </p:cNvSpPr>
          <p:nvPr>
            <p:ph type="title"/>
          </p:nvPr>
        </p:nvSpPr>
        <p:spPr>
          <a:xfrm>
            <a:off x="609602" y="107225"/>
            <a:ext cx="4011084" cy="11787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body" idx="1"/>
          </p:nvPr>
        </p:nvSpPr>
        <p:spPr>
          <a:xfrm>
            <a:off x="609600" y="1371600"/>
            <a:ext cx="10972800" cy="47545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3200"/>
              </a:spcBef>
              <a:spcAft>
                <a:spcPts val="0"/>
              </a:spcAft>
              <a:buClr>
                <a:schemeClr val="dk1"/>
              </a:buClr>
              <a:buSzPts val="3200"/>
              <a:buFont typeface="Helvetica Neue Light"/>
              <a:buChar char="•"/>
              <a:defRPr sz="3200" b="0" i="0" u="none" strike="noStrike" cap="none">
                <a:solidFill>
                  <a:schemeClr val="dk1"/>
                </a:solidFill>
                <a:latin typeface="Helvetica Neue Light"/>
                <a:ea typeface="Helvetica Neue Light"/>
                <a:cs typeface="Helvetica Neue Light"/>
                <a:sym typeface="Helvetica Neue Light"/>
              </a:defRPr>
            </a:lvl1pPr>
            <a:lvl2pPr marL="914400" marR="0" lvl="1" indent="-406400" algn="l" rtl="0">
              <a:lnSpc>
                <a:spcPct val="100000"/>
              </a:lnSpc>
              <a:spcBef>
                <a:spcPts val="600"/>
              </a:spcBef>
              <a:spcAft>
                <a:spcPts val="0"/>
              </a:spcAft>
              <a:buClr>
                <a:schemeClr val="dk1"/>
              </a:buClr>
              <a:buSzPts val="2800"/>
              <a:buFont typeface="Helvetica Neue Light"/>
              <a:buChar char="o"/>
              <a:defRPr sz="2800" b="0" i="0" u="none" strike="noStrike" cap="none">
                <a:solidFill>
                  <a:schemeClr val="dk1"/>
                </a:solidFill>
                <a:latin typeface="Helvetica Neue Light"/>
                <a:ea typeface="Helvetica Neue Light"/>
                <a:cs typeface="Helvetica Neue Light"/>
                <a:sym typeface="Helvetica Neue Light"/>
              </a:defRPr>
            </a:lvl2pPr>
            <a:lvl3pPr marL="1371600" marR="0" lvl="2" indent="-381000" algn="l" rtl="0">
              <a:lnSpc>
                <a:spcPct val="100000"/>
              </a:lnSpc>
              <a:spcBef>
                <a:spcPts val="0"/>
              </a:spcBef>
              <a:spcAft>
                <a:spcPts val="0"/>
              </a:spcAft>
              <a:buClr>
                <a:schemeClr val="dk1"/>
              </a:buClr>
              <a:buSzPts val="2400"/>
              <a:buFont typeface="Helvetica Neue Light"/>
              <a:buChar char="•"/>
              <a:defRPr sz="2400" b="0" i="0" u="none" strike="noStrike" cap="none">
                <a:solidFill>
                  <a:schemeClr val="dk1"/>
                </a:solidFill>
                <a:latin typeface="Helvetica Neue Light"/>
                <a:ea typeface="Helvetica Neue Light"/>
                <a:cs typeface="Helvetica Neue Light"/>
                <a:sym typeface="Helvetica Neue Light"/>
              </a:defRPr>
            </a:lvl3pPr>
            <a:lvl4pPr marL="1828800" marR="0" lvl="3" indent="-355600" algn="l" rtl="0">
              <a:lnSpc>
                <a:spcPct val="100000"/>
              </a:lnSpc>
              <a:spcBef>
                <a:spcPts val="0"/>
              </a:spcBef>
              <a:spcAft>
                <a:spcPts val="0"/>
              </a:spcAft>
              <a:buClr>
                <a:schemeClr val="dk1"/>
              </a:buClr>
              <a:buSzPts val="2000"/>
              <a:buFont typeface="Helvetica Neue Light"/>
              <a:buChar char="–"/>
              <a:defRPr sz="2000" b="0" i="0" u="none" strike="noStrike" cap="none">
                <a:solidFill>
                  <a:schemeClr val="dk1"/>
                </a:solidFill>
                <a:latin typeface="Helvetica Neue Light"/>
                <a:ea typeface="Helvetica Neue Light"/>
                <a:cs typeface="Helvetica Neue Light"/>
                <a:sym typeface="Helvetica Neue Light"/>
              </a:defRPr>
            </a:lvl4pPr>
            <a:lvl5pPr marL="2286000" marR="0" lvl="4" indent="-355600" algn="l" rtl="0">
              <a:lnSpc>
                <a:spcPct val="100000"/>
              </a:lnSpc>
              <a:spcBef>
                <a:spcPts val="0"/>
              </a:spcBef>
              <a:spcAft>
                <a:spcPts val="0"/>
              </a:spcAft>
              <a:buClr>
                <a:schemeClr val="dk1"/>
              </a:buClr>
              <a:buSzPts val="2000"/>
              <a:buFont typeface="Helvetica Neue Light"/>
              <a:buChar char="»"/>
              <a:defRPr sz="2000" b="0" i="0" u="none" strike="noStrike" cap="none">
                <a:solidFill>
                  <a:schemeClr val="dk1"/>
                </a:solidFill>
                <a:latin typeface="Helvetica Neue Light"/>
                <a:ea typeface="Helvetica Neue Light"/>
                <a:cs typeface="Helvetica Neue Light"/>
                <a:sym typeface="Helvetica Neue Light"/>
              </a:defRPr>
            </a:lvl5pPr>
            <a:lvl6pPr marL="2743200" marR="0" lvl="5" indent="-355600" algn="l" rtl="0">
              <a:lnSpc>
                <a:spcPct val="100000"/>
              </a:lnSpc>
              <a:spcBef>
                <a:spcPts val="400"/>
              </a:spcBef>
              <a:spcAft>
                <a:spcPts val="0"/>
              </a:spcAft>
              <a:buClr>
                <a:schemeClr val="dk1"/>
              </a:buClr>
              <a:buSzPts val="2000"/>
              <a:buFont typeface="Helvetica Neue Light"/>
              <a:buChar char="»"/>
              <a:defRPr sz="2000" b="0" i="0" u="none" strike="noStrike" cap="none">
                <a:solidFill>
                  <a:schemeClr val="dk1"/>
                </a:solidFill>
                <a:latin typeface="Helvetica Neue Light"/>
                <a:ea typeface="Helvetica Neue Light"/>
                <a:cs typeface="Helvetica Neue Light"/>
                <a:sym typeface="Helvetica Neue Light"/>
              </a:defRPr>
            </a:lvl6pPr>
            <a:lvl7pPr marL="3200400" marR="0" lvl="6" indent="-355600" algn="l" rtl="0">
              <a:lnSpc>
                <a:spcPct val="100000"/>
              </a:lnSpc>
              <a:spcBef>
                <a:spcPts val="400"/>
              </a:spcBef>
              <a:spcAft>
                <a:spcPts val="0"/>
              </a:spcAft>
              <a:buClr>
                <a:schemeClr val="dk1"/>
              </a:buClr>
              <a:buSzPts val="2000"/>
              <a:buFont typeface="Helvetica Neue Light"/>
              <a:buChar char="»"/>
              <a:defRPr sz="2000" b="0" i="0" u="none" strike="noStrike" cap="none">
                <a:solidFill>
                  <a:schemeClr val="dk1"/>
                </a:solidFill>
                <a:latin typeface="Helvetica Neue Light"/>
                <a:ea typeface="Helvetica Neue Light"/>
                <a:cs typeface="Helvetica Neue Light"/>
                <a:sym typeface="Helvetica Neue Light"/>
              </a:defRPr>
            </a:lvl7pPr>
            <a:lvl8pPr marL="3657600" marR="0" lvl="7" indent="-355600" algn="l" rtl="0">
              <a:lnSpc>
                <a:spcPct val="100000"/>
              </a:lnSpc>
              <a:spcBef>
                <a:spcPts val="400"/>
              </a:spcBef>
              <a:spcAft>
                <a:spcPts val="0"/>
              </a:spcAft>
              <a:buClr>
                <a:schemeClr val="dk1"/>
              </a:buClr>
              <a:buSzPts val="2000"/>
              <a:buFont typeface="Helvetica Neue Light"/>
              <a:buChar char="»"/>
              <a:defRPr sz="2000" b="0" i="0" u="none" strike="noStrike" cap="none">
                <a:solidFill>
                  <a:schemeClr val="dk1"/>
                </a:solidFill>
                <a:latin typeface="Helvetica Neue Light"/>
                <a:ea typeface="Helvetica Neue Light"/>
                <a:cs typeface="Helvetica Neue Light"/>
                <a:sym typeface="Helvetica Neue Light"/>
              </a:defRPr>
            </a:lvl8pPr>
            <a:lvl9pPr marL="4114800" marR="0" lvl="8" indent="-355600" algn="l" rtl="0">
              <a:lnSpc>
                <a:spcPct val="100000"/>
              </a:lnSpc>
              <a:spcBef>
                <a:spcPts val="400"/>
              </a:spcBef>
              <a:spcAft>
                <a:spcPts val="0"/>
              </a:spcAft>
              <a:buClr>
                <a:schemeClr val="dk1"/>
              </a:buClr>
              <a:buSzPts val="2000"/>
              <a:buFont typeface="Helvetica Neue Light"/>
              <a:buChar char="»"/>
              <a:defRPr sz="2000" b="0" i="0" u="none" strike="noStrike" cap="none">
                <a:solidFill>
                  <a:schemeClr val="dk1"/>
                </a:solidFill>
                <a:latin typeface="Helvetica Neue Light"/>
                <a:ea typeface="Helvetica Neue Light"/>
                <a:cs typeface="Helvetica Neue Light"/>
                <a:sym typeface="Helvetica Neue Light"/>
              </a:defRPr>
            </a:lvl9pPr>
          </a:lstStyle>
          <a:p>
            <a:endParaRPr/>
          </a:p>
        </p:txBody>
      </p:sp>
      <p:sp>
        <p:nvSpPr>
          <p:cNvPr id="11" name="Google Shape;11;p42"/>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2000">
              <a:solidFill>
                <a:srgbClr val="FFFFFF"/>
              </a:solidFill>
            </a:endParaRPr>
          </a:p>
        </p:txBody>
      </p:sp>
      <p:sp>
        <p:nvSpPr>
          <p:cNvPr id="12" name="Google Shape;12;p42"/>
          <p:cNvSpPr txBox="1">
            <a:spLocks noGrp="1"/>
          </p:cNvSpPr>
          <p:nvPr>
            <p:ph type="title"/>
          </p:nvPr>
        </p:nvSpPr>
        <p:spPr>
          <a:xfrm>
            <a:off x="0" y="107225"/>
            <a:ext cx="12192000" cy="1178719"/>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800"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400" b="1"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
          <p:cNvSpPr txBox="1">
            <a:spLocks noGrp="1"/>
          </p:cNvSpPr>
          <p:nvPr>
            <p:ph type="ctrTitle"/>
          </p:nvPr>
        </p:nvSpPr>
        <p:spPr>
          <a:xfrm>
            <a:off x="435430" y="1219201"/>
            <a:ext cx="11146972" cy="24645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800"/>
              <a:t>vLLM: Easy, Fast, and Cheap LLM Serving with PagedAttention</a:t>
            </a:r>
          </a:p>
        </p:txBody>
      </p:sp>
      <p:sp>
        <p:nvSpPr>
          <p:cNvPr id="66" name="Google Shape;66;p1"/>
          <p:cNvSpPr txBox="1">
            <a:spLocks noGrp="1"/>
          </p:cNvSpPr>
          <p:nvPr>
            <p:ph type="subTitle" idx="1"/>
          </p:nvPr>
        </p:nvSpPr>
        <p:spPr>
          <a:xfrm>
            <a:off x="773775" y="3886200"/>
            <a:ext cx="10398300" cy="1752600"/>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rgbClr val="3F3F3F"/>
              </a:buClr>
              <a:buSzPts val="4000"/>
              <a:buFont typeface="Arial"/>
              <a:buNone/>
            </a:pPr>
            <a:r>
              <a:rPr lang="en-US" sz="3600">
                <a:latin typeface="Helvetica Neue Light"/>
                <a:ea typeface="Helvetica Neue Light"/>
                <a:cs typeface="Helvetica Neue Light"/>
                <a:sym typeface="Helvetica Neue Light"/>
              </a:rPr>
              <a:t>Roshan Thekiniath,</a:t>
            </a:r>
            <a:r>
              <a:rPr lang="en-US" sz="3600"/>
              <a:t> Zhenqiao Song, Zhirui Wang</a:t>
            </a:r>
            <a:endParaRPr lang="en-US" sz="3600">
              <a:latin typeface="Helvetica Neue Light"/>
              <a:ea typeface="Helvetica Neue Light"/>
              <a:cs typeface="Helvetica Neue Light"/>
              <a:sym typeface="Helvetica Neue Light"/>
            </a:endParaRPr>
          </a:p>
          <a:p>
            <a:pPr marL="342900" lvl="0" indent="-342900" algn="ctr" rtl="0">
              <a:lnSpc>
                <a:spcPct val="100000"/>
              </a:lnSpc>
              <a:spcBef>
                <a:spcPts val="0"/>
              </a:spcBef>
              <a:spcAft>
                <a:spcPts val="0"/>
              </a:spcAft>
              <a:buClr>
                <a:srgbClr val="3F3F3F"/>
              </a:buClr>
              <a:buSzPts val="4000"/>
              <a:buFont typeface="Arial"/>
              <a:buNone/>
            </a:pPr>
            <a:endParaRPr lang="en-US" sz="3600"/>
          </a:p>
          <a:p>
            <a:pPr marL="342900" lvl="0" indent="-342900" algn="ctr" rtl="0">
              <a:lnSpc>
                <a:spcPct val="100000"/>
              </a:lnSpc>
              <a:spcBef>
                <a:spcPts val="0"/>
              </a:spcBef>
              <a:spcAft>
                <a:spcPts val="0"/>
              </a:spcAft>
              <a:buClr>
                <a:srgbClr val="3F3F3F"/>
              </a:buClr>
              <a:buSzPts val="4000"/>
              <a:buFont typeface="Arial"/>
              <a:buNone/>
            </a:pPr>
            <a:r>
              <a:rPr lang="en-US" sz="3600">
                <a:latin typeface="Helvetica Neue Light"/>
                <a:ea typeface="Helvetica Neue Light"/>
                <a:cs typeface="Helvetica Neue Light"/>
                <a:sym typeface="Helvetica Neue Light"/>
              </a:rPr>
              <a:t>CMU</a:t>
            </a:r>
          </a:p>
          <a:p>
            <a:pPr marL="342900" lvl="0" indent="-342900" algn="ctr" rtl="0">
              <a:lnSpc>
                <a:spcPct val="100000"/>
              </a:lnSpc>
              <a:spcBef>
                <a:spcPts val="0"/>
              </a:spcBef>
              <a:spcAft>
                <a:spcPts val="0"/>
              </a:spcAft>
              <a:buClr>
                <a:srgbClr val="3F3F3F"/>
              </a:buClr>
              <a:buSzPts val="4000"/>
              <a:buFont typeface="Arial"/>
              <a:buNone/>
            </a:pPr>
            <a:r>
              <a:rPr lang="en-US" sz="3600"/>
              <a:t>2024/3/25</a:t>
            </a:r>
          </a:p>
        </p:txBody>
      </p:sp>
      <p:sp>
        <p:nvSpPr>
          <p:cNvPr id="67" name="Google Shape;67;p1"/>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smtClean="0">
                <a:solidFill>
                  <a:srgbClr val="000000"/>
                </a:solidFill>
              </a:rPr>
              <a:t>1</a:t>
            </a:fld>
            <a:endParaRPr lang="en-US" sz="2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smtClean="0"/>
              <a:t>10</a:t>
            </a:fld>
            <a:endParaRPr lang="en-US" sz="2000">
              <a:solidFill>
                <a:srgbClr val="FFFFFF"/>
              </a:solidFill>
            </a:endParaRPr>
          </a:p>
        </p:txBody>
      </p:sp>
      <p:sp>
        <p:nvSpPr>
          <p:cNvPr id="124" name="Google Shape;124;p5"/>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vLLM System Overview</a:t>
            </a:r>
            <a:endParaRPr lang="en-US" dirty="0"/>
          </a:p>
        </p:txBody>
      </p:sp>
      <p:pic>
        <p:nvPicPr>
          <p:cNvPr id="125" name="Google Shape;125;p5"/>
          <p:cNvPicPr preferRelativeResize="0"/>
          <p:nvPr/>
        </p:nvPicPr>
        <p:blipFill rotWithShape="1">
          <a:blip r:embed="rId3">
            <a:alphaModFix/>
          </a:blip>
          <a:srcRect/>
          <a:stretch/>
        </p:blipFill>
        <p:spPr>
          <a:xfrm>
            <a:off x="5773449" y="2130063"/>
            <a:ext cx="6123402" cy="3270975"/>
          </a:xfrm>
          <a:prstGeom prst="rect">
            <a:avLst/>
          </a:prstGeom>
          <a:noFill/>
          <a:ln>
            <a:noFill/>
          </a:ln>
        </p:spPr>
      </p:pic>
      <p:sp>
        <p:nvSpPr>
          <p:cNvPr id="126" name="Google Shape;126;p5"/>
          <p:cNvSpPr txBox="1">
            <a:spLocks noGrp="1"/>
          </p:cNvSpPr>
          <p:nvPr>
            <p:ph type="body" idx="1"/>
          </p:nvPr>
        </p:nvSpPr>
        <p:spPr>
          <a:xfrm>
            <a:off x="609600" y="1405007"/>
            <a:ext cx="5384700" cy="4721100"/>
          </a:xfrm>
          <a:prstGeom prst="rect">
            <a:avLst/>
          </a:prstGeom>
          <a:noFill/>
          <a:ln>
            <a:noFill/>
          </a:ln>
        </p:spPr>
        <p:txBody>
          <a:bodyPr spcFirstLastPara="1" wrap="square" lIns="91425" tIns="45700" rIns="91425" bIns="45700" anchor="t" anchorCtr="0">
            <a:noAutofit/>
          </a:bodyPr>
          <a:lstStyle/>
          <a:p>
            <a:pPr marL="508000" indent="-457200">
              <a:spcBef>
                <a:spcPts val="0"/>
              </a:spcBef>
              <a:buSzPts val="2800"/>
            </a:pPr>
            <a:r>
              <a:rPr lang="en-US" sz="2800" b="1" dirty="0">
                <a:latin typeface="Helvetica Neue Light" panose="02000403000000020004" pitchFamily="2" charset="0"/>
                <a:ea typeface="Helvetica Neue Light" panose="02000403000000020004" pitchFamily="2" charset="0"/>
                <a:cs typeface="Helvetica Neue"/>
                <a:sym typeface="Helvetica Neue"/>
              </a:rPr>
              <a:t>High-throughput distributed LLM serving engine</a:t>
            </a:r>
          </a:p>
          <a:p>
            <a:pPr marL="508000" indent="-457200">
              <a:spcBef>
                <a:spcPts val="0"/>
              </a:spcBef>
              <a:buSzPts val="2800"/>
            </a:pPr>
            <a:r>
              <a:rPr lang="en-US" sz="2800" b="1" dirty="0">
                <a:latin typeface="HELVETICA NEUE LIGHT" panose="02000403000000020004" pitchFamily="2" charset="0"/>
                <a:ea typeface="HELVETICA NEUE LIGHT" panose="02000403000000020004" pitchFamily="2" charset="0"/>
                <a:cs typeface="Helvetica Neue"/>
                <a:sym typeface="Helvetica Neue"/>
              </a:rPr>
              <a:t>Centralized Scheduler</a:t>
            </a:r>
            <a:r>
              <a:rPr lang="en-US" sz="2800" dirty="0">
                <a:latin typeface="Helvetica Neue Light" panose="02000403000000020004" pitchFamily="2" charset="0"/>
                <a:ea typeface="Helvetica Neue Light" panose="02000403000000020004" pitchFamily="2" charset="0"/>
              </a:rPr>
              <a:t>: coordinates distributed GPU workers</a:t>
            </a:r>
          </a:p>
          <a:p>
            <a:pPr marL="508000" indent="-457200">
              <a:spcBef>
                <a:spcPts val="0"/>
              </a:spcBef>
              <a:buSzPts val="2800"/>
            </a:pPr>
            <a:r>
              <a:rPr lang="en-US" sz="2800" b="1" dirty="0">
                <a:latin typeface="HELVETICA NEUE LIGHT" panose="02000403000000020004" pitchFamily="2" charset="0"/>
                <a:ea typeface="HELVETICA NEUE LIGHT" panose="02000403000000020004" pitchFamily="2" charset="0"/>
                <a:cs typeface="Helvetica Neue"/>
                <a:sym typeface="Helvetica Neue"/>
              </a:rPr>
              <a:t>KV Cache Manager</a:t>
            </a:r>
            <a:r>
              <a:rPr lang="en-US" sz="2800" dirty="0">
                <a:latin typeface="Helvetica Neue Light" panose="02000403000000020004" pitchFamily="2" charset="0"/>
                <a:ea typeface="Helvetica Neue Light" panose="02000403000000020004" pitchFamily="2" charset="0"/>
              </a:rPr>
              <a:t>: manages the KV cache in a </a:t>
            </a:r>
            <a:r>
              <a:rPr lang="en-US" sz="2800" dirty="0" err="1">
                <a:latin typeface="Helvetica Neue Light" panose="02000403000000020004" pitchFamily="2" charset="0"/>
                <a:ea typeface="Helvetica Neue Light" panose="02000403000000020004" pitchFamily="2" charset="0"/>
              </a:rPr>
              <a:t>blockwise</a:t>
            </a:r>
            <a:r>
              <a:rPr lang="en-US" sz="2800" dirty="0">
                <a:latin typeface="Helvetica Neue Light" panose="02000403000000020004" pitchFamily="2" charset="0"/>
                <a:ea typeface="Helvetica Neue Light" panose="02000403000000020004" pitchFamily="2" charset="0"/>
              </a:rPr>
              <a:t> fashion</a:t>
            </a:r>
          </a:p>
          <a:p>
            <a:pPr marL="508000" indent="-457200">
              <a:spcBef>
                <a:spcPts val="0"/>
              </a:spcBef>
              <a:buSzPts val="2800"/>
            </a:pPr>
            <a:r>
              <a:rPr lang="en-US" sz="2800" b="1" dirty="0" err="1">
                <a:latin typeface="HELVETICA NEUE LIGHT" panose="02000403000000020004" pitchFamily="2" charset="0"/>
                <a:ea typeface="HELVETICA NEUE LIGHT" panose="02000403000000020004" pitchFamily="2" charset="0"/>
                <a:cs typeface="Helvetica Neue"/>
                <a:sym typeface="Helvetica Neue"/>
              </a:rPr>
              <a:t>PagedAttention</a:t>
            </a:r>
            <a:r>
              <a:rPr lang="en-US" sz="2800" dirty="0">
                <a:latin typeface="Helvetica Neue Light" panose="02000403000000020004" pitchFamily="2" charset="0"/>
                <a:ea typeface="Helvetica Neue Light" panose="02000403000000020004" pitchFamily="2" charset="0"/>
                <a:cs typeface="Helvetica Neue"/>
                <a:sym typeface="Helvetica Neue"/>
              </a:rPr>
              <a:t>:</a:t>
            </a:r>
            <a:r>
              <a:rPr lang="en-US" sz="2800" dirty="0">
                <a:latin typeface="Helvetica Neue Light" panose="02000403000000020004" pitchFamily="2" charset="0"/>
                <a:ea typeface="Helvetica Neue Light" panose="02000403000000020004" pitchFamily="2" charset="0"/>
              </a:rPr>
              <a:t> computes attention using a non-contiguous KV cache</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txBox="1">
            <a:spLocks noGrp="1"/>
          </p:cNvSpPr>
          <p:nvPr>
            <p:ph type="body" idx="2"/>
          </p:nvPr>
        </p:nvSpPr>
        <p:spPr>
          <a:xfrm>
            <a:off x="6197600" y="1405005"/>
            <a:ext cx="5384700" cy="4721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200"/>
              </a:spcBef>
              <a:spcAft>
                <a:spcPts val="0"/>
              </a:spcAft>
              <a:buSzPts val="3200"/>
              <a:buNone/>
            </a:pPr>
            <a:r>
              <a:rPr lang="en-US"/>
              <a:t>Traditional Attention</a:t>
            </a:r>
            <a:endParaRPr/>
          </a:p>
          <a:p>
            <a:pPr marL="0" lvl="0" indent="0" algn="l" rtl="0">
              <a:lnSpc>
                <a:spcPct val="100000"/>
              </a:lnSpc>
              <a:spcBef>
                <a:spcPts val="3200"/>
              </a:spcBef>
              <a:spcAft>
                <a:spcPts val="0"/>
              </a:spcAft>
              <a:buSzPts val="3200"/>
              <a:buNone/>
            </a:pPr>
            <a:endParaRPr/>
          </a:p>
          <a:p>
            <a:pPr marL="0" lvl="0" indent="0" algn="ctr" rtl="0">
              <a:lnSpc>
                <a:spcPct val="100000"/>
              </a:lnSpc>
              <a:spcBef>
                <a:spcPts val="3200"/>
              </a:spcBef>
              <a:spcAft>
                <a:spcPts val="0"/>
              </a:spcAft>
              <a:buSzPts val="3200"/>
              <a:buNone/>
            </a:pPr>
            <a:r>
              <a:rPr lang="en-US"/>
              <a:t>PagedAttention</a:t>
            </a:r>
            <a:endParaRPr/>
          </a:p>
        </p:txBody>
      </p:sp>
      <p:sp>
        <p:nvSpPr>
          <p:cNvPr id="143" name="Google Shape;143;p7"/>
          <p:cNvSpPr txBox="1">
            <a:spLocks noGrp="1"/>
          </p:cNvSpPr>
          <p:nvPr>
            <p:ph type="body" idx="1"/>
          </p:nvPr>
        </p:nvSpPr>
        <p:spPr>
          <a:xfrm>
            <a:off x="609600" y="1405007"/>
            <a:ext cx="5384700" cy="47211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3200"/>
              </a:spcBef>
              <a:spcAft>
                <a:spcPts val="0"/>
              </a:spcAft>
              <a:buSzPts val="3000"/>
              <a:buChar char="•"/>
            </a:pPr>
            <a:r>
              <a:rPr lang="en-US" sz="3000" dirty="0"/>
              <a:t>KV cache is split into </a:t>
            </a:r>
            <a:r>
              <a:rPr lang="en-US" sz="3000" b="1" dirty="0"/>
              <a:t>multiple blocks</a:t>
            </a:r>
            <a:endParaRPr sz="3000" b="1" dirty="0"/>
          </a:p>
          <a:p>
            <a:pPr marL="457200" lvl="0" indent="-419100" algn="l" rtl="0">
              <a:lnSpc>
                <a:spcPct val="100000"/>
              </a:lnSpc>
              <a:spcBef>
                <a:spcPts val="0"/>
              </a:spcBef>
              <a:spcAft>
                <a:spcPts val="0"/>
              </a:spcAft>
              <a:buSzPts val="3000"/>
              <a:buChar char="•"/>
            </a:pPr>
            <a:r>
              <a:rPr lang="en-US" sz="3000" dirty="0"/>
              <a:t>Each block contains key and value vector for a fixed number of tokens</a:t>
            </a:r>
            <a:endParaRPr sz="3000" dirty="0"/>
          </a:p>
          <a:p>
            <a:pPr marL="457200" lvl="0" indent="-419100" algn="l" rtl="0">
              <a:lnSpc>
                <a:spcPct val="100000"/>
              </a:lnSpc>
              <a:spcBef>
                <a:spcPts val="0"/>
              </a:spcBef>
              <a:spcAft>
                <a:spcPts val="0"/>
              </a:spcAft>
              <a:buSzPts val="3000"/>
              <a:buChar char="•"/>
            </a:pPr>
            <a:r>
              <a:rPr lang="en-US" sz="3000" dirty="0"/>
              <a:t>During the attention computation each block is fetched separately</a:t>
            </a:r>
            <a:endParaRPr sz="3000" dirty="0"/>
          </a:p>
        </p:txBody>
      </p:sp>
      <p:sp>
        <p:nvSpPr>
          <p:cNvPr id="144" name="Google Shape;144;p7"/>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sz="2000">
              <a:solidFill>
                <a:srgbClr val="FFFFFF"/>
              </a:solidFill>
            </a:endParaRPr>
          </a:p>
        </p:txBody>
      </p:sp>
      <p:sp>
        <p:nvSpPr>
          <p:cNvPr id="145" name="Google Shape;145;p7"/>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PagedAttention</a:t>
            </a:r>
            <a:endParaRPr/>
          </a:p>
        </p:txBody>
      </p:sp>
      <p:pic>
        <p:nvPicPr>
          <p:cNvPr id="146" name="Google Shape;146;p7"/>
          <p:cNvPicPr preferRelativeResize="0"/>
          <p:nvPr/>
        </p:nvPicPr>
        <p:blipFill rotWithShape="1">
          <a:blip r:embed="rId3">
            <a:alphaModFix/>
          </a:blip>
          <a:srcRect/>
          <a:stretch/>
        </p:blipFill>
        <p:spPr>
          <a:xfrm>
            <a:off x="6779700" y="2379635"/>
            <a:ext cx="4220499" cy="957950"/>
          </a:xfrm>
          <a:prstGeom prst="rect">
            <a:avLst/>
          </a:prstGeom>
          <a:noFill/>
          <a:ln>
            <a:noFill/>
          </a:ln>
        </p:spPr>
      </p:pic>
      <p:pic>
        <p:nvPicPr>
          <p:cNvPr id="147" name="Google Shape;147;p7"/>
          <p:cNvPicPr preferRelativeResize="0"/>
          <p:nvPr/>
        </p:nvPicPr>
        <p:blipFill rotWithShape="1">
          <a:blip r:embed="rId4">
            <a:alphaModFix/>
          </a:blip>
          <a:srcRect/>
          <a:stretch/>
        </p:blipFill>
        <p:spPr>
          <a:xfrm>
            <a:off x="6485736" y="4312215"/>
            <a:ext cx="4808428" cy="957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8"/>
          <p:cNvSpPr txBox="1">
            <a:spLocks noGrp="1"/>
          </p:cNvSpPr>
          <p:nvPr>
            <p:ph type="body" idx="1"/>
          </p:nvPr>
        </p:nvSpPr>
        <p:spPr>
          <a:xfrm>
            <a:off x="609600" y="1405007"/>
            <a:ext cx="5384700" cy="472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155" name="Google Shape;155;p8"/>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sz="2000">
              <a:solidFill>
                <a:srgbClr val="FFFFFF"/>
              </a:solidFill>
            </a:endParaRPr>
          </a:p>
        </p:txBody>
      </p:sp>
      <p:sp>
        <p:nvSpPr>
          <p:cNvPr id="156" name="Google Shape;156;p8"/>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PagedAttention</a:t>
            </a:r>
            <a:endParaRPr/>
          </a:p>
        </p:txBody>
      </p:sp>
      <p:pic>
        <p:nvPicPr>
          <p:cNvPr id="157" name="Google Shape;157;p8"/>
          <p:cNvPicPr preferRelativeResize="0"/>
          <p:nvPr/>
        </p:nvPicPr>
        <p:blipFill rotWithShape="1">
          <a:blip r:embed="rId3">
            <a:alphaModFix/>
          </a:blip>
          <a:srcRect/>
          <a:stretch/>
        </p:blipFill>
        <p:spPr>
          <a:xfrm>
            <a:off x="250975" y="2063800"/>
            <a:ext cx="6101951" cy="3403500"/>
          </a:xfrm>
          <a:prstGeom prst="rect">
            <a:avLst/>
          </a:prstGeom>
          <a:noFill/>
          <a:ln>
            <a:noFill/>
          </a:ln>
        </p:spPr>
      </p:pic>
      <p:sp>
        <p:nvSpPr>
          <p:cNvPr id="7" name="Google Shape;142;p7">
            <a:extLst>
              <a:ext uri="{FF2B5EF4-FFF2-40B4-BE49-F238E27FC236}">
                <a16:creationId xmlns:a16="http://schemas.microsoft.com/office/drawing/2014/main" id="{F444B740-C47C-5DEC-4E64-5AD0BEFB578B}"/>
              </a:ext>
            </a:extLst>
          </p:cNvPr>
          <p:cNvSpPr txBox="1">
            <a:spLocks noGrp="1"/>
          </p:cNvSpPr>
          <p:nvPr>
            <p:ph type="body" idx="2"/>
          </p:nvPr>
        </p:nvSpPr>
        <p:spPr>
          <a:xfrm>
            <a:off x="6197600" y="1405005"/>
            <a:ext cx="5384700" cy="4721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200"/>
              </a:spcBef>
              <a:spcAft>
                <a:spcPts val="0"/>
              </a:spcAft>
              <a:buSzPts val="3200"/>
              <a:buNone/>
            </a:pPr>
            <a:r>
              <a:rPr lang="en-US"/>
              <a:t>Traditional Attention</a:t>
            </a:r>
            <a:endParaRPr/>
          </a:p>
          <a:p>
            <a:pPr marL="0" lvl="0" indent="0" algn="l" rtl="0">
              <a:lnSpc>
                <a:spcPct val="100000"/>
              </a:lnSpc>
              <a:spcBef>
                <a:spcPts val="3200"/>
              </a:spcBef>
              <a:spcAft>
                <a:spcPts val="0"/>
              </a:spcAft>
              <a:buSzPts val="3200"/>
              <a:buNone/>
            </a:pPr>
            <a:endParaRPr/>
          </a:p>
          <a:p>
            <a:pPr marL="0" lvl="0" indent="0" algn="ctr" rtl="0">
              <a:lnSpc>
                <a:spcPct val="100000"/>
              </a:lnSpc>
              <a:spcBef>
                <a:spcPts val="3200"/>
              </a:spcBef>
              <a:spcAft>
                <a:spcPts val="0"/>
              </a:spcAft>
              <a:buSzPts val="3200"/>
              <a:buNone/>
            </a:pPr>
            <a:r>
              <a:rPr lang="en-US"/>
              <a:t>PagedAttention</a:t>
            </a:r>
            <a:endParaRPr/>
          </a:p>
        </p:txBody>
      </p:sp>
      <p:pic>
        <p:nvPicPr>
          <p:cNvPr id="8" name="Google Shape;146;p7">
            <a:extLst>
              <a:ext uri="{FF2B5EF4-FFF2-40B4-BE49-F238E27FC236}">
                <a16:creationId xmlns:a16="http://schemas.microsoft.com/office/drawing/2014/main" id="{540E8EB2-C7B5-A913-613C-90FA388B1BA6}"/>
              </a:ext>
            </a:extLst>
          </p:cNvPr>
          <p:cNvPicPr preferRelativeResize="0"/>
          <p:nvPr/>
        </p:nvPicPr>
        <p:blipFill rotWithShape="1">
          <a:blip r:embed="rId4">
            <a:alphaModFix/>
          </a:blip>
          <a:srcRect/>
          <a:stretch/>
        </p:blipFill>
        <p:spPr>
          <a:xfrm>
            <a:off x="6779700" y="2379635"/>
            <a:ext cx="4220499" cy="957950"/>
          </a:xfrm>
          <a:prstGeom prst="rect">
            <a:avLst/>
          </a:prstGeom>
          <a:noFill/>
          <a:ln>
            <a:noFill/>
          </a:ln>
        </p:spPr>
      </p:pic>
      <p:pic>
        <p:nvPicPr>
          <p:cNvPr id="9" name="Google Shape;147;p7">
            <a:extLst>
              <a:ext uri="{FF2B5EF4-FFF2-40B4-BE49-F238E27FC236}">
                <a16:creationId xmlns:a16="http://schemas.microsoft.com/office/drawing/2014/main" id="{1CC975FF-88B3-7A42-39EF-6A5BF08CC8AA}"/>
              </a:ext>
            </a:extLst>
          </p:cNvPr>
          <p:cNvPicPr preferRelativeResize="0"/>
          <p:nvPr/>
        </p:nvPicPr>
        <p:blipFill rotWithShape="1">
          <a:blip r:embed="rId5">
            <a:alphaModFix/>
          </a:blip>
          <a:srcRect/>
          <a:stretch/>
        </p:blipFill>
        <p:spPr>
          <a:xfrm>
            <a:off x="6485736" y="4312215"/>
            <a:ext cx="4808428" cy="957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body" idx="1"/>
          </p:nvPr>
        </p:nvSpPr>
        <p:spPr>
          <a:xfrm>
            <a:off x="609600" y="1405007"/>
            <a:ext cx="5384700" cy="47211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0"/>
              </a:spcBef>
              <a:spcAft>
                <a:spcPts val="0"/>
              </a:spcAft>
              <a:buSzPts val="2300"/>
              <a:buChar char="•"/>
            </a:pPr>
            <a:r>
              <a:rPr lang="en-US" sz="2400" dirty="0">
                <a:latin typeface="Helvetica Neue"/>
                <a:ea typeface="Helvetica Neue"/>
                <a:cs typeface="Helvetica Neue"/>
                <a:sym typeface="Helvetica Neue"/>
              </a:rPr>
              <a:t>Virtual Memory</a:t>
            </a:r>
            <a:r>
              <a:rPr lang="en-US" sz="2400" dirty="0"/>
              <a:t>: memory management technique that provides abstraction over physical memory</a:t>
            </a:r>
            <a:endParaRPr sz="2400" dirty="0"/>
          </a:p>
          <a:p>
            <a:pPr marL="457200" lvl="0" indent="-374650" algn="l" rtl="0">
              <a:lnSpc>
                <a:spcPct val="100000"/>
              </a:lnSpc>
              <a:spcBef>
                <a:spcPts val="0"/>
              </a:spcBef>
              <a:spcAft>
                <a:spcPts val="0"/>
              </a:spcAft>
              <a:buSzPts val="2300"/>
              <a:buChar char="•"/>
            </a:pPr>
            <a:r>
              <a:rPr lang="en-US" sz="2400" dirty="0"/>
              <a:t>Memory is partitioned into fixed-sized pages (e.g., 4096 bytes)</a:t>
            </a:r>
            <a:endParaRPr sz="2400" dirty="0"/>
          </a:p>
          <a:p>
            <a:pPr marL="457200" lvl="0" indent="-374650" algn="l" rtl="0">
              <a:lnSpc>
                <a:spcPct val="100000"/>
              </a:lnSpc>
              <a:spcBef>
                <a:spcPts val="0"/>
              </a:spcBef>
              <a:spcAft>
                <a:spcPts val="0"/>
              </a:spcAft>
              <a:buSzPts val="2300"/>
              <a:buChar char="•"/>
            </a:pPr>
            <a:r>
              <a:rPr lang="en-US" sz="2400" dirty="0">
                <a:latin typeface="Helvetica Neue"/>
                <a:ea typeface="Helvetica Neue"/>
                <a:cs typeface="Helvetica Neue"/>
                <a:sym typeface="Helvetica Neue"/>
              </a:rPr>
              <a:t>Page Table</a:t>
            </a:r>
            <a:r>
              <a:rPr lang="en-US" sz="2400" dirty="0"/>
              <a:t>: mapping from blocks of virtual memory to blocks of physical memory</a:t>
            </a:r>
            <a:endParaRPr sz="2400" dirty="0"/>
          </a:p>
          <a:p>
            <a:pPr marL="457200" lvl="0" indent="-374650" algn="l" rtl="0">
              <a:lnSpc>
                <a:spcPct val="100000"/>
              </a:lnSpc>
              <a:spcBef>
                <a:spcPts val="0"/>
              </a:spcBef>
              <a:spcAft>
                <a:spcPts val="0"/>
              </a:spcAft>
              <a:buSzPts val="2300"/>
              <a:buChar char="•"/>
            </a:pPr>
            <a:r>
              <a:rPr lang="en-US" sz="2400" dirty="0"/>
              <a:t>Each process gets independent memory address space</a:t>
            </a:r>
            <a:endParaRPr sz="2400" dirty="0"/>
          </a:p>
          <a:p>
            <a:pPr marL="457200" lvl="0" indent="-374650" algn="l" rtl="0">
              <a:lnSpc>
                <a:spcPct val="100000"/>
              </a:lnSpc>
              <a:spcBef>
                <a:spcPts val="0"/>
              </a:spcBef>
              <a:spcAft>
                <a:spcPts val="0"/>
              </a:spcAft>
              <a:buSzPts val="2300"/>
              <a:buChar char="•"/>
            </a:pPr>
            <a:r>
              <a:rPr lang="en-US" sz="2400" dirty="0"/>
              <a:t>Can exceed capacity of physical memory</a:t>
            </a:r>
            <a:endParaRPr sz="2400" dirty="0"/>
          </a:p>
          <a:p>
            <a:pPr marL="457200" lvl="0" indent="-374650" algn="l" rtl="0">
              <a:lnSpc>
                <a:spcPct val="100000"/>
              </a:lnSpc>
              <a:spcBef>
                <a:spcPts val="0"/>
              </a:spcBef>
              <a:spcAft>
                <a:spcPts val="0"/>
              </a:spcAft>
              <a:buSzPts val="2300"/>
              <a:buChar char="•"/>
            </a:pPr>
            <a:r>
              <a:rPr lang="en-US" sz="2400" dirty="0"/>
              <a:t>Permits swapping to disk</a:t>
            </a:r>
            <a:endParaRPr sz="2400" dirty="0"/>
          </a:p>
        </p:txBody>
      </p:sp>
      <p:sp>
        <p:nvSpPr>
          <p:cNvPr id="133" name="Google Shape;133;p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sz="2000">
              <a:solidFill>
                <a:srgbClr val="FFFFFF"/>
              </a:solidFill>
            </a:endParaRPr>
          </a:p>
        </p:txBody>
      </p:sp>
      <p:sp>
        <p:nvSpPr>
          <p:cNvPr id="134" name="Google Shape;134;p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Virtual Memory and Paging</a:t>
            </a:r>
            <a:endParaRPr/>
          </a:p>
        </p:txBody>
      </p:sp>
      <p:pic>
        <p:nvPicPr>
          <p:cNvPr id="135" name="Google Shape;135;p6"/>
          <p:cNvPicPr preferRelativeResize="0"/>
          <p:nvPr/>
        </p:nvPicPr>
        <p:blipFill rotWithShape="1">
          <a:blip r:embed="rId3">
            <a:alphaModFix/>
          </a:blip>
          <a:srcRect/>
          <a:stretch/>
        </p:blipFill>
        <p:spPr>
          <a:xfrm>
            <a:off x="6227525" y="1048550"/>
            <a:ext cx="5324851" cy="5434000"/>
          </a:xfrm>
          <a:prstGeom prst="rect">
            <a:avLst/>
          </a:prstGeom>
          <a:noFill/>
          <a:ln>
            <a:noFill/>
          </a:ln>
        </p:spPr>
      </p:pic>
      <p:sp>
        <p:nvSpPr>
          <p:cNvPr id="136" name="Google Shape;136;p6"/>
          <p:cNvSpPr txBox="1">
            <a:spLocks noGrp="1"/>
          </p:cNvSpPr>
          <p:nvPr>
            <p:ph type="body" idx="2"/>
          </p:nvPr>
        </p:nvSpPr>
        <p:spPr>
          <a:xfrm>
            <a:off x="6197600" y="1405005"/>
            <a:ext cx="5384700" cy="472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Char char="•"/>
            </a:pPr>
            <a:r>
              <a:rPr lang="en-US" sz="3000" dirty="0"/>
              <a:t>Analogous to paging in operating systems</a:t>
            </a:r>
            <a:endParaRPr sz="3000" dirty="0"/>
          </a:p>
          <a:p>
            <a:pPr marL="914400" lvl="1" indent="-393700" algn="l" rtl="0">
              <a:lnSpc>
                <a:spcPct val="100000"/>
              </a:lnSpc>
              <a:spcBef>
                <a:spcPts val="0"/>
              </a:spcBef>
              <a:spcAft>
                <a:spcPts val="0"/>
              </a:spcAft>
              <a:buSzPts val="2600"/>
              <a:buChar char="o"/>
            </a:pPr>
            <a:r>
              <a:rPr lang="en-US" sz="2600" b="1" dirty="0"/>
              <a:t>KV Blocks </a:t>
            </a:r>
            <a:r>
              <a:rPr lang="en-US" sz="2600" dirty="0"/>
              <a:t>= OS Pages</a:t>
            </a:r>
            <a:endParaRPr sz="2600" dirty="0"/>
          </a:p>
          <a:p>
            <a:pPr marL="914400" lvl="1" indent="-393700" algn="l" rtl="0">
              <a:lnSpc>
                <a:spcPct val="100000"/>
              </a:lnSpc>
              <a:spcBef>
                <a:spcPts val="0"/>
              </a:spcBef>
              <a:spcAft>
                <a:spcPts val="0"/>
              </a:spcAft>
              <a:buSzPts val="2600"/>
              <a:buChar char="o"/>
            </a:pPr>
            <a:r>
              <a:rPr lang="en-US" sz="2600" b="1" dirty="0"/>
              <a:t>Logical KV Blocks </a:t>
            </a:r>
            <a:r>
              <a:rPr lang="en-US" sz="2600" dirty="0"/>
              <a:t>= Virtual Pages</a:t>
            </a:r>
            <a:endParaRPr sz="2600" dirty="0"/>
          </a:p>
          <a:p>
            <a:pPr marL="914400" lvl="1" indent="-393700" algn="l" rtl="0">
              <a:lnSpc>
                <a:spcPct val="100000"/>
              </a:lnSpc>
              <a:spcBef>
                <a:spcPts val="0"/>
              </a:spcBef>
              <a:spcAft>
                <a:spcPts val="0"/>
              </a:spcAft>
              <a:buSzPts val="2600"/>
              <a:buChar char="o"/>
            </a:pPr>
            <a:r>
              <a:rPr lang="en-US" sz="2600" b="1" dirty="0"/>
              <a:t>Physical KV Blocks </a:t>
            </a:r>
            <a:r>
              <a:rPr lang="en-US" sz="2600" dirty="0"/>
              <a:t>= Physical Pages</a:t>
            </a:r>
            <a:endParaRPr sz="2600" dirty="0"/>
          </a:p>
          <a:p>
            <a:pPr marL="914400" lvl="1" indent="-393700" algn="l" rtl="0">
              <a:lnSpc>
                <a:spcPct val="100000"/>
              </a:lnSpc>
              <a:spcBef>
                <a:spcPts val="0"/>
              </a:spcBef>
              <a:spcAft>
                <a:spcPts val="0"/>
              </a:spcAft>
              <a:buSzPts val="2600"/>
              <a:buChar char="o"/>
            </a:pPr>
            <a:r>
              <a:rPr lang="en-US" sz="2600" b="1" dirty="0"/>
              <a:t>Tokens</a:t>
            </a:r>
            <a:r>
              <a:rPr lang="en-US" sz="2600" dirty="0"/>
              <a:t> = Bytes</a:t>
            </a:r>
            <a:endParaRPr sz="2600" dirty="0"/>
          </a:p>
          <a:p>
            <a:pPr marL="914400" lvl="1" indent="-393700" algn="l" rtl="0">
              <a:lnSpc>
                <a:spcPct val="100000"/>
              </a:lnSpc>
              <a:spcBef>
                <a:spcPts val="0"/>
              </a:spcBef>
              <a:spcAft>
                <a:spcPts val="0"/>
              </a:spcAft>
              <a:buSzPts val="2600"/>
              <a:buChar char="o"/>
            </a:pPr>
            <a:r>
              <a:rPr lang="en-US" sz="2600" b="1" dirty="0"/>
              <a:t>Requests</a:t>
            </a:r>
            <a:r>
              <a:rPr lang="en-US" sz="2600" dirty="0"/>
              <a:t> = Processes</a:t>
            </a:r>
            <a:endParaRPr sz="2600" dirty="0"/>
          </a:p>
          <a:p>
            <a:pPr marL="457200" lvl="0" indent="-393700" algn="l" rtl="0">
              <a:lnSpc>
                <a:spcPct val="100000"/>
              </a:lnSpc>
              <a:spcBef>
                <a:spcPts val="0"/>
              </a:spcBef>
              <a:spcAft>
                <a:spcPts val="0"/>
              </a:spcAft>
              <a:buSzPts val="2600"/>
              <a:buChar char="•"/>
            </a:pPr>
            <a:r>
              <a:rPr lang="en-US" sz="2600" dirty="0"/>
              <a:t>KV cache manager builds tables mapping logical KV blocks to physical KV blocks</a:t>
            </a:r>
            <a:endParaRPr sz="2600" dirty="0"/>
          </a:p>
          <a:p>
            <a:pPr marL="457200" lvl="0" indent="-393700" algn="l" rtl="0">
              <a:lnSpc>
                <a:spcPct val="100000"/>
              </a:lnSpc>
              <a:spcBef>
                <a:spcPts val="0"/>
              </a:spcBef>
              <a:spcAft>
                <a:spcPts val="0"/>
              </a:spcAft>
              <a:buSzPts val="2600"/>
              <a:buChar char="•"/>
            </a:pPr>
            <a:r>
              <a:rPr lang="en-US" sz="2600" dirty="0"/>
              <a:t>Logical KV blocks are filled </a:t>
            </a:r>
            <a:r>
              <a:rPr lang="en-US" sz="2600" b="1" dirty="0"/>
              <a:t>left to right</a:t>
            </a:r>
            <a:r>
              <a:rPr lang="en-US" sz="2600" dirty="0"/>
              <a:t>, so last block may not be filled</a:t>
            </a:r>
            <a:endParaRPr sz="2600" dirty="0"/>
          </a:p>
          <a:p>
            <a:pPr marL="457200" lvl="0" indent="-393700" algn="l" rtl="0">
              <a:lnSpc>
                <a:spcPct val="100000"/>
              </a:lnSpc>
              <a:spcBef>
                <a:spcPts val="0"/>
              </a:spcBef>
              <a:spcAft>
                <a:spcPts val="0"/>
              </a:spcAft>
              <a:buSzPts val="2600"/>
              <a:buChar char="•"/>
            </a:pPr>
            <a:r>
              <a:rPr lang="en-US" sz="2600" dirty="0"/>
              <a:t>Physical KV blocks may be stored </a:t>
            </a:r>
            <a:r>
              <a:rPr lang="en-US" sz="2600" b="1" dirty="0"/>
              <a:t>non-contiguously </a:t>
            </a:r>
            <a:r>
              <a:rPr lang="en-US" sz="2600" dirty="0"/>
              <a:t>on GPU memory and can be freed and allocated independently with minimal fragmentation</a:t>
            </a:r>
            <a:endParaRPr sz="2600" dirty="0"/>
          </a:p>
        </p:txBody>
      </p:sp>
      <p:sp>
        <p:nvSpPr>
          <p:cNvPr id="166" name="Google Shape;166;p9"/>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sz="2000">
              <a:solidFill>
                <a:srgbClr val="FFFFFF"/>
              </a:solidFill>
            </a:endParaRPr>
          </a:p>
        </p:txBody>
      </p:sp>
      <p:sp>
        <p:nvSpPr>
          <p:cNvPr id="167" name="Google Shape;167;p9"/>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KV Cache Manager</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0"/>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174" name="Google Shape;174;p10"/>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sz="2000">
              <a:solidFill>
                <a:srgbClr val="FFFFFF"/>
              </a:solidFill>
            </a:endParaRPr>
          </a:p>
        </p:txBody>
      </p:sp>
      <p:sp>
        <p:nvSpPr>
          <p:cNvPr id="175" name="Google Shape;175;p10"/>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KV Cache Manager</a:t>
            </a:r>
            <a:endParaRPr/>
          </a:p>
        </p:txBody>
      </p:sp>
      <p:pic>
        <p:nvPicPr>
          <p:cNvPr id="176" name="Google Shape;176;p10"/>
          <p:cNvPicPr preferRelativeResize="0"/>
          <p:nvPr/>
        </p:nvPicPr>
        <p:blipFill rotWithShape="1">
          <a:blip r:embed="rId3">
            <a:alphaModFix/>
          </a:blip>
          <a:srcRect/>
          <a:stretch/>
        </p:blipFill>
        <p:spPr>
          <a:xfrm>
            <a:off x="851788" y="1214337"/>
            <a:ext cx="10488424" cy="5069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183" name="Google Shape;183;p11"/>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sz="2000">
              <a:solidFill>
                <a:srgbClr val="FFFFFF"/>
              </a:solidFill>
            </a:endParaRPr>
          </a:p>
        </p:txBody>
      </p:sp>
      <p:sp>
        <p:nvSpPr>
          <p:cNvPr id="184" name="Google Shape;184;p11"/>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KV Cache Manager</a:t>
            </a:r>
            <a:endParaRPr/>
          </a:p>
        </p:txBody>
      </p:sp>
      <p:pic>
        <p:nvPicPr>
          <p:cNvPr id="185" name="Google Shape;185;p11"/>
          <p:cNvPicPr preferRelativeResize="0"/>
          <p:nvPr/>
        </p:nvPicPr>
        <p:blipFill rotWithShape="1">
          <a:blip r:embed="rId3">
            <a:alphaModFix/>
          </a:blip>
          <a:srcRect/>
          <a:stretch/>
        </p:blipFill>
        <p:spPr>
          <a:xfrm>
            <a:off x="92100" y="1187125"/>
            <a:ext cx="12007800" cy="5123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4" name="Google Shape;144;p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sz="2000">
              <a:solidFill>
                <a:srgbClr val="FFFFFF"/>
              </a:solidFill>
            </a:endParaRPr>
          </a:p>
        </p:txBody>
      </p:sp>
      <p:sp>
        <p:nvSpPr>
          <p:cNvPr id="145" name="Google Shape;145;p7"/>
          <p:cNvSpPr txBox="1">
            <a:spLocks noGrp="1"/>
          </p:cNvSpPr>
          <p:nvPr>
            <p:ph type="title"/>
          </p:nvPr>
        </p:nvSpPr>
        <p:spPr>
          <a:xfrm>
            <a:off x="0" y="-394987"/>
            <a:ext cx="12192000" cy="11787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dirty="0" err="1"/>
              <a:t>PagedAttention</a:t>
            </a:r>
            <a:r>
              <a:rPr lang="en-US" sz="4000" dirty="0"/>
              <a:t> CUDA Kernel</a:t>
            </a:r>
            <a:endParaRPr sz="4000" dirty="0"/>
          </a:p>
        </p:txBody>
      </p:sp>
      <p:pic>
        <p:nvPicPr>
          <p:cNvPr id="7" name="Picture 6" descr="A computer screen shot of a program&#10;&#10;Description automatically generated">
            <a:extLst>
              <a:ext uri="{FF2B5EF4-FFF2-40B4-BE49-F238E27FC236}">
                <a16:creationId xmlns:a16="http://schemas.microsoft.com/office/drawing/2014/main" id="{85CBBDA6-3777-B264-3B85-AA26F303C0E2}"/>
              </a:ext>
            </a:extLst>
          </p:cNvPr>
          <p:cNvPicPr>
            <a:picLocks noChangeAspect="1"/>
          </p:cNvPicPr>
          <p:nvPr/>
        </p:nvPicPr>
        <p:blipFill>
          <a:blip r:embed="rId3"/>
          <a:stretch>
            <a:fillRect/>
          </a:stretch>
        </p:blipFill>
        <p:spPr>
          <a:xfrm>
            <a:off x="1444506" y="516033"/>
            <a:ext cx="9302987" cy="6341967"/>
          </a:xfrm>
          <a:prstGeom prst="rect">
            <a:avLst/>
          </a:prstGeom>
        </p:spPr>
      </p:pic>
    </p:spTree>
    <p:extLst>
      <p:ext uri="{BB962C8B-B14F-4D97-AF65-F5344CB8AC3E}">
        <p14:creationId xmlns:p14="http://schemas.microsoft.com/office/powerpoint/2010/main" val="2212700005"/>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143" name="Google Shape;143;p7"/>
          <p:cNvSpPr txBox="1">
            <a:spLocks noGrp="1"/>
          </p:cNvSpPr>
          <p:nvPr>
            <p:ph type="body" idx="1"/>
          </p:nvPr>
        </p:nvSpPr>
        <p:spPr>
          <a:xfrm>
            <a:off x="609600" y="822972"/>
            <a:ext cx="10972800" cy="4754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buSzPts val="3000"/>
              <a:buNone/>
            </a:pPr>
            <a:r>
              <a:rPr lang="en-US" sz="1300" dirty="0">
                <a:latin typeface="Andale Mono" panose="020B0509000000000004" pitchFamily="49" charset="0"/>
              </a:rPr>
              <a:t>// Iterate over the key blocks.</a:t>
            </a:r>
          </a:p>
          <a:p>
            <a:pPr marL="0" lvl="0" indent="0" algn="l" rtl="0">
              <a:lnSpc>
                <a:spcPct val="100000"/>
              </a:lnSpc>
              <a:spcBef>
                <a:spcPts val="0"/>
              </a:spcBef>
              <a:buSzPts val="3000"/>
              <a:buNone/>
            </a:pPr>
            <a:r>
              <a:rPr lang="en-US" sz="1300" dirty="0">
                <a:latin typeface="Andale Mono" panose="020B0509000000000004" pitchFamily="49" charset="0"/>
              </a:rPr>
              <a:t>// Each warp fetches a block of keys for each iteration.</a:t>
            </a:r>
          </a:p>
          <a:p>
            <a:pPr marL="0" lvl="0" indent="0" algn="l" rtl="0">
              <a:lnSpc>
                <a:spcPct val="100000"/>
              </a:lnSpc>
              <a:spcBef>
                <a:spcPts val="0"/>
              </a:spcBef>
              <a:buSzPts val="3000"/>
              <a:buNone/>
            </a:pPr>
            <a:r>
              <a:rPr lang="en-US" sz="1300" dirty="0">
                <a:latin typeface="Andale Mono" panose="020B0509000000000004" pitchFamily="49" charset="0"/>
              </a:rPr>
              <a:t>// Each thread group in a warp fetches a key from the block, and computes</a:t>
            </a:r>
          </a:p>
          <a:p>
            <a:pPr marL="0" lvl="0" indent="0" algn="l" rtl="0">
              <a:lnSpc>
                <a:spcPct val="100000"/>
              </a:lnSpc>
              <a:spcBef>
                <a:spcPts val="0"/>
              </a:spcBef>
              <a:buSzPts val="3000"/>
              <a:buNone/>
            </a:pPr>
            <a:r>
              <a:rPr lang="en-US" sz="1300" dirty="0">
                <a:latin typeface="Andale Mono" panose="020B0509000000000004" pitchFamily="49" charset="0"/>
              </a:rPr>
              <a:t>// dot product with the query.</a:t>
            </a:r>
          </a:p>
          <a:p>
            <a:pPr marL="0" lvl="0" indent="0" algn="l" rtl="0">
              <a:lnSpc>
                <a:spcPct val="100000"/>
              </a:lnSpc>
              <a:spcBef>
                <a:spcPts val="0"/>
              </a:spcBef>
              <a:buSzPts val="3000"/>
              <a:buNone/>
            </a:pPr>
            <a:r>
              <a:rPr lang="en-US" sz="1300" b="1" dirty="0">
                <a:latin typeface="Andale Mono" panose="020B0509000000000004" pitchFamily="49" charset="0"/>
              </a:rPr>
              <a:t>const int* </a:t>
            </a:r>
            <a:r>
              <a:rPr lang="en-US" sz="1300" b="1" dirty="0" err="1">
                <a:latin typeface="Andale Mono" panose="020B0509000000000004" pitchFamily="49" charset="0"/>
              </a:rPr>
              <a:t>block_table</a:t>
            </a:r>
            <a:r>
              <a:rPr lang="en-US" sz="1300" b="1" dirty="0">
                <a:latin typeface="Andale Mono" panose="020B0509000000000004" pitchFamily="49" charset="0"/>
              </a:rPr>
              <a:t> = </a:t>
            </a:r>
            <a:r>
              <a:rPr lang="en-US" sz="1300" b="1" dirty="0" err="1">
                <a:latin typeface="Andale Mono" panose="020B0509000000000004" pitchFamily="49" charset="0"/>
              </a:rPr>
              <a:t>block_tables</a:t>
            </a:r>
            <a:r>
              <a:rPr lang="en-US" sz="1300" b="1" dirty="0">
                <a:latin typeface="Andale Mono" panose="020B0509000000000004" pitchFamily="49" charset="0"/>
              </a:rPr>
              <a:t> + </a:t>
            </a:r>
            <a:r>
              <a:rPr lang="en-US" sz="1300" b="1" dirty="0" err="1">
                <a:latin typeface="Andale Mono" panose="020B0509000000000004" pitchFamily="49" charset="0"/>
              </a:rPr>
              <a:t>seq_idx</a:t>
            </a:r>
            <a:r>
              <a:rPr lang="en-US" sz="1300" b="1" dirty="0">
                <a:latin typeface="Andale Mono" panose="020B0509000000000004" pitchFamily="49" charset="0"/>
              </a:rPr>
              <a:t> * </a:t>
            </a:r>
            <a:r>
              <a:rPr lang="en-US" sz="1300" b="1" dirty="0" err="1">
                <a:latin typeface="Andale Mono" panose="020B0509000000000004" pitchFamily="49" charset="0"/>
              </a:rPr>
              <a:t>max_num_blocks_per_seq</a:t>
            </a:r>
            <a:r>
              <a:rPr lang="en-US" sz="1300" b="1" dirty="0">
                <a:latin typeface="Andale Mono" panose="020B0509000000000004" pitchFamily="49" charset="0"/>
              </a:rPr>
              <a:t>;</a:t>
            </a:r>
          </a:p>
          <a:p>
            <a:pPr marL="0" lvl="0" indent="0" algn="l" rtl="0">
              <a:lnSpc>
                <a:spcPct val="100000"/>
              </a:lnSpc>
              <a:spcBef>
                <a:spcPts val="0"/>
              </a:spcBef>
              <a:buSzPts val="3000"/>
              <a:buNone/>
            </a:pPr>
            <a:r>
              <a:rPr lang="en-US" sz="1300" dirty="0">
                <a:latin typeface="Andale Mono" panose="020B0509000000000004" pitchFamily="49" charset="0"/>
              </a:rPr>
              <a:t>for (int </a:t>
            </a:r>
            <a:r>
              <a:rPr lang="en-US" sz="1300" dirty="0" err="1">
                <a:latin typeface="Andale Mono" panose="020B0509000000000004" pitchFamily="49" charset="0"/>
              </a:rPr>
              <a:t>block_idx</a:t>
            </a:r>
            <a:r>
              <a:rPr lang="en-US" sz="1300" dirty="0">
                <a:latin typeface="Andale Mono" panose="020B0509000000000004" pitchFamily="49" charset="0"/>
              </a:rPr>
              <a:t> = </a:t>
            </a:r>
            <a:r>
              <a:rPr lang="en-US" sz="1300" dirty="0" err="1">
                <a:latin typeface="Andale Mono" panose="020B0509000000000004" pitchFamily="49" charset="0"/>
              </a:rPr>
              <a:t>start_block_idx</a:t>
            </a:r>
            <a:r>
              <a:rPr lang="en-US" sz="1300" dirty="0">
                <a:latin typeface="Andale Mono" panose="020B0509000000000004" pitchFamily="49" charset="0"/>
              </a:rPr>
              <a:t> + </a:t>
            </a:r>
            <a:r>
              <a:rPr lang="en-US" sz="1300" dirty="0" err="1">
                <a:latin typeface="Andale Mono" panose="020B0509000000000004" pitchFamily="49" charset="0"/>
              </a:rPr>
              <a:t>warp_idx</a:t>
            </a:r>
            <a:r>
              <a:rPr lang="en-US" sz="1300" dirty="0">
                <a:latin typeface="Andale Mono" panose="020B0509000000000004" pitchFamily="49" charset="0"/>
              </a:rPr>
              <a:t>; </a:t>
            </a:r>
            <a:r>
              <a:rPr lang="en-US" sz="1300" dirty="0" err="1">
                <a:latin typeface="Andale Mono" panose="020B0509000000000004" pitchFamily="49" charset="0"/>
              </a:rPr>
              <a:t>block_idx</a:t>
            </a:r>
            <a:r>
              <a:rPr lang="en-US" sz="1300" dirty="0">
                <a:latin typeface="Andale Mono" panose="020B0509000000000004" pitchFamily="49" charset="0"/>
              </a:rPr>
              <a:t> &lt; </a:t>
            </a:r>
            <a:r>
              <a:rPr lang="en-US" sz="1300" dirty="0" err="1">
                <a:latin typeface="Andale Mono" panose="020B0509000000000004" pitchFamily="49" charset="0"/>
              </a:rPr>
              <a:t>end_block_idx</a:t>
            </a:r>
            <a:r>
              <a:rPr lang="en-US" sz="1300" dirty="0">
                <a:latin typeface="Andale Mono" panose="020B0509000000000004" pitchFamily="49" charset="0"/>
              </a:rPr>
              <a:t>; </a:t>
            </a:r>
            <a:r>
              <a:rPr lang="en-US" sz="1300" dirty="0" err="1">
                <a:latin typeface="Andale Mono" panose="020B0509000000000004" pitchFamily="49" charset="0"/>
              </a:rPr>
              <a:t>block_idx</a:t>
            </a:r>
            <a:r>
              <a:rPr lang="en-US" sz="1300" dirty="0">
                <a:latin typeface="Andale Mono" panose="020B0509000000000004" pitchFamily="49" charset="0"/>
              </a:rPr>
              <a:t> += NUM_WARPS) {</a:t>
            </a:r>
          </a:p>
          <a:p>
            <a:pPr marL="0" lvl="0" indent="0" algn="l" rtl="0">
              <a:lnSpc>
                <a:spcPct val="100000"/>
              </a:lnSpc>
              <a:spcBef>
                <a:spcPts val="0"/>
              </a:spcBef>
              <a:buSzPts val="3000"/>
              <a:buNone/>
            </a:pPr>
            <a:r>
              <a:rPr lang="en-US" sz="1300" b="1" dirty="0">
                <a:latin typeface="Andale Mono" panose="020B0509000000000004" pitchFamily="49" charset="0"/>
              </a:rPr>
              <a:t>  const int64_t </a:t>
            </a:r>
            <a:r>
              <a:rPr lang="en-US" sz="1300" b="1" dirty="0" err="1">
                <a:latin typeface="Andale Mono" panose="020B0509000000000004" pitchFamily="49" charset="0"/>
              </a:rPr>
              <a:t>physical_block_number</a:t>
            </a:r>
            <a:r>
              <a:rPr lang="en-US" sz="1300" b="1" dirty="0">
                <a:latin typeface="Andale Mono" panose="020B0509000000000004" pitchFamily="49" charset="0"/>
              </a:rPr>
              <a:t> = </a:t>
            </a:r>
            <a:r>
              <a:rPr lang="en-US" sz="1300" b="1" dirty="0" err="1">
                <a:latin typeface="Andale Mono" panose="020B0509000000000004" pitchFamily="49" charset="0"/>
              </a:rPr>
              <a:t>static_cast</a:t>
            </a:r>
            <a:r>
              <a:rPr lang="en-US" sz="1300" b="1" dirty="0">
                <a:latin typeface="Andale Mono" panose="020B0509000000000004" pitchFamily="49" charset="0"/>
              </a:rPr>
              <a:t>&lt;int64_t&gt;(</a:t>
            </a:r>
            <a:r>
              <a:rPr lang="en-US" sz="1300" b="1" dirty="0" err="1">
                <a:latin typeface="Andale Mono" panose="020B0509000000000004" pitchFamily="49" charset="0"/>
              </a:rPr>
              <a:t>block_table</a:t>
            </a:r>
            <a:r>
              <a:rPr lang="en-US" sz="1300" b="1" dirty="0">
                <a:latin typeface="Andale Mono" panose="020B0509000000000004" pitchFamily="49" charset="0"/>
              </a:rPr>
              <a:t>[</a:t>
            </a:r>
            <a:r>
              <a:rPr lang="en-US" sz="1300" b="1" dirty="0" err="1">
                <a:latin typeface="Andale Mono" panose="020B0509000000000004" pitchFamily="49" charset="0"/>
              </a:rPr>
              <a:t>block_idx</a:t>
            </a:r>
            <a:r>
              <a:rPr lang="en-US" sz="1300" b="1" dirty="0">
                <a:latin typeface="Andale Mono" panose="020B0509000000000004" pitchFamily="49" charset="0"/>
              </a:rPr>
              <a:t>]);</a:t>
            </a:r>
            <a:endParaRPr lang="en-US" sz="1300" dirty="0">
              <a:latin typeface="Andale Mono" panose="020B0509000000000004" pitchFamily="49" charset="0"/>
            </a:endParaRPr>
          </a:p>
          <a:p>
            <a:pPr marL="0" lvl="0" indent="0" algn="l" rtl="0">
              <a:lnSpc>
                <a:spcPct val="100000"/>
              </a:lnSpc>
              <a:spcBef>
                <a:spcPts val="0"/>
              </a:spcBef>
              <a:buSzPts val="3000"/>
              <a:buNone/>
            </a:pPr>
            <a:r>
              <a:rPr lang="en-US" sz="1300" dirty="0">
                <a:latin typeface="Andale Mono" panose="020B0509000000000004" pitchFamily="49" charset="0"/>
              </a:rPr>
              <a:t>  // Load a key to registers.</a:t>
            </a:r>
          </a:p>
          <a:p>
            <a:pPr marL="0" lvl="0" indent="0" algn="l" rtl="0">
              <a:lnSpc>
                <a:spcPct val="100000"/>
              </a:lnSpc>
              <a:spcBef>
                <a:spcPts val="0"/>
              </a:spcBef>
              <a:buSzPts val="3000"/>
              <a:buNone/>
            </a:pPr>
            <a:r>
              <a:rPr lang="en-US" sz="1300" dirty="0">
                <a:latin typeface="Andale Mono" panose="020B0509000000000004" pitchFamily="49" charset="0"/>
              </a:rPr>
              <a:t>  // Each thread in a thread group has a different part of the key.</a:t>
            </a:r>
          </a:p>
          <a:p>
            <a:pPr marL="0" lvl="0" indent="0" algn="l" rtl="0">
              <a:lnSpc>
                <a:spcPct val="100000"/>
              </a:lnSpc>
              <a:spcBef>
                <a:spcPts val="0"/>
              </a:spcBef>
              <a:buSzPts val="3000"/>
              <a:buNone/>
            </a:pPr>
            <a:r>
              <a:rPr lang="en-US" sz="1300" dirty="0">
                <a:latin typeface="Andale Mono" panose="020B0509000000000004" pitchFamily="49" charset="0"/>
              </a:rPr>
              <a:t>  // For example, if the the thread group size is 4, then the first thread in the group</a:t>
            </a:r>
          </a:p>
          <a:p>
            <a:pPr marL="0" lvl="0" indent="0" algn="l" rtl="0">
              <a:lnSpc>
                <a:spcPct val="100000"/>
              </a:lnSpc>
              <a:spcBef>
                <a:spcPts val="0"/>
              </a:spcBef>
              <a:buSzPts val="3000"/>
              <a:buNone/>
            </a:pPr>
            <a:r>
              <a:rPr lang="en-US" sz="1300" dirty="0">
                <a:latin typeface="Andale Mono" panose="020B0509000000000004" pitchFamily="49" charset="0"/>
              </a:rPr>
              <a:t>  // has 0, 4, 8, ... </a:t>
            </a:r>
            <a:r>
              <a:rPr lang="en-US" sz="1300" dirty="0" err="1">
                <a:latin typeface="Andale Mono" panose="020B0509000000000004" pitchFamily="49" charset="0"/>
              </a:rPr>
              <a:t>th</a:t>
            </a:r>
            <a:r>
              <a:rPr lang="en-US" sz="1300" dirty="0">
                <a:latin typeface="Andale Mono" panose="020B0509000000000004" pitchFamily="49" charset="0"/>
              </a:rPr>
              <a:t> vectors of the key, and the second thread has 1, 5, 9, ... </a:t>
            </a:r>
            <a:r>
              <a:rPr lang="en-US" sz="1300" dirty="0" err="1">
                <a:latin typeface="Andale Mono" panose="020B0509000000000004" pitchFamily="49" charset="0"/>
              </a:rPr>
              <a:t>th</a:t>
            </a:r>
            <a:endParaRPr lang="en-US" sz="1300" dirty="0">
              <a:latin typeface="Andale Mono" panose="020B0509000000000004" pitchFamily="49" charset="0"/>
            </a:endParaRPr>
          </a:p>
          <a:p>
            <a:pPr marL="0" lvl="0" indent="0" algn="l" rtl="0">
              <a:lnSpc>
                <a:spcPct val="100000"/>
              </a:lnSpc>
              <a:spcBef>
                <a:spcPts val="0"/>
              </a:spcBef>
              <a:buSzPts val="3000"/>
              <a:buNone/>
            </a:pPr>
            <a:r>
              <a:rPr lang="en-US" sz="1300" dirty="0">
                <a:latin typeface="Andale Mono" panose="020B0509000000000004" pitchFamily="49" charset="0"/>
              </a:rPr>
              <a:t>  // vectors of the key, and so on.</a:t>
            </a:r>
          </a:p>
          <a:p>
            <a:pPr marL="0" lvl="0" indent="0" algn="l" rtl="0">
              <a:lnSpc>
                <a:spcPct val="100000"/>
              </a:lnSpc>
              <a:spcBef>
                <a:spcPts val="0"/>
              </a:spcBef>
              <a:buSzPts val="3000"/>
              <a:buNone/>
            </a:pPr>
            <a:r>
              <a:rPr lang="en-US" sz="1300" dirty="0">
                <a:latin typeface="Andale Mono" panose="020B0509000000000004" pitchFamily="49" charset="0"/>
              </a:rPr>
              <a:t>  for (int </a:t>
            </a:r>
            <a:r>
              <a:rPr lang="en-US" sz="1300" dirty="0" err="1">
                <a:latin typeface="Andale Mono" panose="020B0509000000000004" pitchFamily="49" charset="0"/>
              </a:rPr>
              <a:t>i</a:t>
            </a:r>
            <a:r>
              <a:rPr lang="en-US" sz="1300" dirty="0">
                <a:latin typeface="Andale Mono" panose="020B0509000000000004" pitchFamily="49" charset="0"/>
              </a:rPr>
              <a:t> = 0; </a:t>
            </a:r>
            <a:r>
              <a:rPr lang="en-US" sz="1300" dirty="0" err="1">
                <a:latin typeface="Andale Mono" panose="020B0509000000000004" pitchFamily="49" charset="0"/>
              </a:rPr>
              <a:t>i</a:t>
            </a:r>
            <a:r>
              <a:rPr lang="en-US" sz="1300" dirty="0">
                <a:latin typeface="Andale Mono" panose="020B0509000000000004" pitchFamily="49" charset="0"/>
              </a:rPr>
              <a:t> &lt; NUM_TOKENS_PER_THREAD_GROUP; </a:t>
            </a:r>
            <a:r>
              <a:rPr lang="en-US" sz="1300" dirty="0" err="1">
                <a:latin typeface="Andale Mono" panose="020B0509000000000004" pitchFamily="49" charset="0"/>
              </a:rPr>
              <a:t>i</a:t>
            </a:r>
            <a:r>
              <a:rPr lang="en-US" sz="1300" dirty="0">
                <a:latin typeface="Andale Mono" panose="020B0509000000000004" pitchFamily="49" charset="0"/>
              </a:rPr>
              <a:t>++) {</a:t>
            </a:r>
          </a:p>
          <a:p>
            <a:pPr marL="0" lvl="0" indent="0" algn="l" rtl="0">
              <a:lnSpc>
                <a:spcPct val="100000"/>
              </a:lnSpc>
              <a:spcBef>
                <a:spcPts val="0"/>
              </a:spcBef>
              <a:buSzPts val="3000"/>
              <a:buNone/>
            </a:pPr>
            <a:r>
              <a:rPr lang="en-US" sz="1300" dirty="0">
                <a:latin typeface="Andale Mono" panose="020B0509000000000004" pitchFamily="49" charset="0"/>
              </a:rPr>
              <a:t>    const int </a:t>
            </a:r>
            <a:r>
              <a:rPr lang="en-US" sz="1300" dirty="0" err="1">
                <a:latin typeface="Andale Mono" panose="020B0509000000000004" pitchFamily="49" charset="0"/>
              </a:rPr>
              <a:t>physical_block_offset</a:t>
            </a:r>
            <a:r>
              <a:rPr lang="en-US" sz="1300" dirty="0">
                <a:latin typeface="Andale Mono" panose="020B0509000000000004" pitchFamily="49" charset="0"/>
              </a:rPr>
              <a:t> = (</a:t>
            </a:r>
            <a:r>
              <a:rPr lang="en-US" sz="1300" dirty="0" err="1">
                <a:latin typeface="Andale Mono" panose="020B0509000000000004" pitchFamily="49" charset="0"/>
              </a:rPr>
              <a:t>thread_group_idx</a:t>
            </a:r>
            <a:r>
              <a:rPr lang="en-US" sz="1300" dirty="0">
                <a:latin typeface="Andale Mono" panose="020B0509000000000004" pitchFamily="49" charset="0"/>
              </a:rPr>
              <a:t> + </a:t>
            </a:r>
            <a:r>
              <a:rPr lang="en-US" sz="1300" dirty="0" err="1">
                <a:latin typeface="Andale Mono" panose="020B0509000000000004" pitchFamily="49" charset="0"/>
              </a:rPr>
              <a:t>i</a:t>
            </a:r>
            <a:r>
              <a:rPr lang="en-US" sz="1300" dirty="0">
                <a:latin typeface="Andale Mono" panose="020B0509000000000004" pitchFamily="49" charset="0"/>
              </a:rPr>
              <a:t> * WARP_SIZE) % BLOCK_SIZE;</a:t>
            </a:r>
          </a:p>
          <a:p>
            <a:pPr marL="0" lvl="0" indent="0" algn="l" rtl="0">
              <a:lnSpc>
                <a:spcPct val="100000"/>
              </a:lnSpc>
              <a:spcBef>
                <a:spcPts val="0"/>
              </a:spcBef>
              <a:buSzPts val="3000"/>
              <a:buNone/>
            </a:pPr>
            <a:r>
              <a:rPr lang="en-US" sz="1300" dirty="0">
                <a:latin typeface="Andale Mono" panose="020B0509000000000004" pitchFamily="49" charset="0"/>
              </a:rPr>
              <a:t>    const int </a:t>
            </a:r>
            <a:r>
              <a:rPr lang="en-US" sz="1300" dirty="0" err="1">
                <a:latin typeface="Andale Mono" panose="020B0509000000000004" pitchFamily="49" charset="0"/>
              </a:rPr>
              <a:t>token_idx</a:t>
            </a:r>
            <a:r>
              <a:rPr lang="en-US" sz="1300" dirty="0">
                <a:latin typeface="Andale Mono" panose="020B0509000000000004" pitchFamily="49" charset="0"/>
              </a:rPr>
              <a:t> = </a:t>
            </a:r>
            <a:r>
              <a:rPr lang="en-US" sz="1300" dirty="0" err="1">
                <a:latin typeface="Andale Mono" panose="020B0509000000000004" pitchFamily="49" charset="0"/>
              </a:rPr>
              <a:t>block_idx</a:t>
            </a:r>
            <a:r>
              <a:rPr lang="en-US" sz="1300" dirty="0">
                <a:latin typeface="Andale Mono" panose="020B0509000000000004" pitchFamily="49" charset="0"/>
              </a:rPr>
              <a:t> * BLOCK_SIZE + </a:t>
            </a:r>
            <a:r>
              <a:rPr lang="en-US" sz="1300" dirty="0" err="1">
                <a:latin typeface="Andale Mono" panose="020B0509000000000004" pitchFamily="49" charset="0"/>
              </a:rPr>
              <a:t>physical_block_offset</a:t>
            </a:r>
            <a:r>
              <a:rPr lang="en-US" sz="1300" dirty="0">
                <a:latin typeface="Andale Mono" panose="020B0509000000000004" pitchFamily="49" charset="0"/>
              </a:rPr>
              <a:t>;</a:t>
            </a:r>
          </a:p>
          <a:p>
            <a:pPr marL="0" lvl="0" indent="0" algn="l" rtl="0">
              <a:lnSpc>
                <a:spcPct val="100000"/>
              </a:lnSpc>
              <a:spcBef>
                <a:spcPts val="0"/>
              </a:spcBef>
              <a:buSzPts val="3000"/>
              <a:buNone/>
            </a:pPr>
            <a:r>
              <a:rPr lang="en-US" sz="1300" dirty="0">
                <a:latin typeface="Andale Mono" panose="020B0509000000000004" pitchFamily="49" charset="0"/>
              </a:rPr>
              <a:t>    </a:t>
            </a:r>
            <a:r>
              <a:rPr lang="en-US" sz="1300" dirty="0" err="1">
                <a:latin typeface="Andale Mono" panose="020B0509000000000004" pitchFamily="49" charset="0"/>
              </a:rPr>
              <a:t>K_vec</a:t>
            </a:r>
            <a:r>
              <a:rPr lang="en-US" sz="1300" dirty="0">
                <a:latin typeface="Andale Mono" panose="020B0509000000000004" pitchFamily="49" charset="0"/>
              </a:rPr>
              <a:t> </a:t>
            </a:r>
            <a:r>
              <a:rPr lang="en-US" sz="1300" dirty="0" err="1">
                <a:latin typeface="Andale Mono" panose="020B0509000000000004" pitchFamily="49" charset="0"/>
              </a:rPr>
              <a:t>k_vecs</a:t>
            </a:r>
            <a:r>
              <a:rPr lang="en-US" sz="1300" dirty="0">
                <a:latin typeface="Andale Mono" panose="020B0509000000000004" pitchFamily="49" charset="0"/>
              </a:rPr>
              <a:t>[NUM_VECS_PER_THREAD];</a:t>
            </a:r>
          </a:p>
          <a:p>
            <a:pPr marL="0" lvl="0" indent="0" algn="l" rtl="0">
              <a:lnSpc>
                <a:spcPct val="100000"/>
              </a:lnSpc>
              <a:spcBef>
                <a:spcPts val="0"/>
              </a:spcBef>
              <a:buSzPts val="3000"/>
              <a:buNone/>
            </a:pPr>
            <a:r>
              <a:rPr lang="en-US" sz="1300" dirty="0">
                <a:latin typeface="Andale Mono" panose="020B0509000000000004" pitchFamily="49" charset="0"/>
              </a:rPr>
              <a:t>    for (int j = 0; j &lt; NUM_VECS_PER_THREAD; </a:t>
            </a:r>
            <a:r>
              <a:rPr lang="en-US" sz="1300" dirty="0" err="1">
                <a:latin typeface="Andale Mono" panose="020B0509000000000004" pitchFamily="49" charset="0"/>
              </a:rPr>
              <a:t>j++</a:t>
            </a:r>
            <a:r>
              <a:rPr lang="en-US" sz="1300" dirty="0">
                <a:latin typeface="Andale Mono" panose="020B0509000000000004" pitchFamily="49" charset="0"/>
              </a:rPr>
              <a:t>) {</a:t>
            </a:r>
          </a:p>
          <a:p>
            <a:pPr marL="0" lvl="0" indent="0" algn="l" rtl="0">
              <a:lnSpc>
                <a:spcPct val="100000"/>
              </a:lnSpc>
              <a:spcBef>
                <a:spcPts val="0"/>
              </a:spcBef>
              <a:buSzPts val="3000"/>
              <a:buNone/>
            </a:pPr>
            <a:r>
              <a:rPr lang="en-US" sz="1300" dirty="0">
                <a:latin typeface="Andale Mono" panose="020B0509000000000004" pitchFamily="49" charset="0"/>
              </a:rPr>
              <a:t>      </a:t>
            </a:r>
            <a:r>
              <a:rPr lang="en-US" sz="1300" b="1" dirty="0">
                <a:latin typeface="Andale Mono" panose="020B0509000000000004" pitchFamily="49" charset="0"/>
              </a:rPr>
              <a:t>const </a:t>
            </a:r>
            <a:r>
              <a:rPr lang="en-US" sz="1300" b="1" dirty="0" err="1">
                <a:latin typeface="Andale Mono" panose="020B0509000000000004" pitchFamily="49" charset="0"/>
              </a:rPr>
              <a:t>cache_t</a:t>
            </a:r>
            <a:r>
              <a:rPr lang="en-US" sz="1300" b="1" dirty="0">
                <a:latin typeface="Andale Mono" panose="020B0509000000000004" pitchFamily="49" charset="0"/>
              </a:rPr>
              <a:t>* </a:t>
            </a:r>
            <a:r>
              <a:rPr lang="en-US" sz="1300" b="1" dirty="0" err="1">
                <a:latin typeface="Andale Mono" panose="020B0509000000000004" pitchFamily="49" charset="0"/>
              </a:rPr>
              <a:t>k_ptr</a:t>
            </a:r>
            <a:r>
              <a:rPr lang="en-US" sz="1300" b="1" dirty="0">
                <a:latin typeface="Andale Mono" panose="020B0509000000000004" pitchFamily="49" charset="0"/>
              </a:rPr>
              <a:t> = </a:t>
            </a:r>
            <a:r>
              <a:rPr lang="en-US" sz="1300" b="1" dirty="0" err="1">
                <a:latin typeface="Andale Mono" panose="020B0509000000000004" pitchFamily="49" charset="0"/>
              </a:rPr>
              <a:t>k_cache</a:t>
            </a:r>
            <a:r>
              <a:rPr lang="en-US" sz="1300" b="1" dirty="0">
                <a:latin typeface="Andale Mono" panose="020B0509000000000004" pitchFamily="49" charset="0"/>
              </a:rPr>
              <a:t> + </a:t>
            </a:r>
            <a:r>
              <a:rPr lang="en-US" sz="1300" b="1" dirty="0" err="1">
                <a:latin typeface="Andale Mono" panose="020B0509000000000004" pitchFamily="49" charset="0"/>
              </a:rPr>
              <a:t>physical_block_number</a:t>
            </a:r>
            <a:r>
              <a:rPr lang="en-US" sz="1300" b="1" dirty="0">
                <a:latin typeface="Andale Mono" panose="020B0509000000000004" pitchFamily="49" charset="0"/>
              </a:rPr>
              <a:t> * </a:t>
            </a:r>
            <a:r>
              <a:rPr lang="en-US" sz="1300" b="1" dirty="0" err="1">
                <a:latin typeface="Andale Mono" panose="020B0509000000000004" pitchFamily="49" charset="0"/>
              </a:rPr>
              <a:t>kv_block_stride</a:t>
            </a:r>
            <a:endParaRPr lang="en-US" sz="1300" b="1" dirty="0">
              <a:latin typeface="Andale Mono" panose="020B0509000000000004" pitchFamily="49" charset="0"/>
            </a:endParaRPr>
          </a:p>
          <a:p>
            <a:pPr marL="0" lvl="0" indent="0" algn="l" rtl="0">
              <a:lnSpc>
                <a:spcPct val="100000"/>
              </a:lnSpc>
              <a:spcBef>
                <a:spcPts val="0"/>
              </a:spcBef>
              <a:buSzPts val="3000"/>
              <a:buNone/>
            </a:pPr>
            <a:r>
              <a:rPr lang="en-US" sz="1300" b="1" dirty="0">
                <a:latin typeface="Andale Mono" panose="020B0509000000000004" pitchFamily="49" charset="0"/>
              </a:rPr>
              <a:t>                                     + </a:t>
            </a:r>
            <a:r>
              <a:rPr lang="en-US" sz="1300" b="1" dirty="0" err="1">
                <a:latin typeface="Andale Mono" panose="020B0509000000000004" pitchFamily="49" charset="0"/>
              </a:rPr>
              <a:t>kv_head_idx</a:t>
            </a:r>
            <a:r>
              <a:rPr lang="en-US" sz="1300" b="1" dirty="0">
                <a:latin typeface="Andale Mono" panose="020B0509000000000004" pitchFamily="49" charset="0"/>
              </a:rPr>
              <a:t> * </a:t>
            </a:r>
            <a:r>
              <a:rPr lang="en-US" sz="1300" b="1" dirty="0" err="1">
                <a:latin typeface="Andale Mono" panose="020B0509000000000004" pitchFamily="49" charset="0"/>
              </a:rPr>
              <a:t>kv_head_stride</a:t>
            </a:r>
            <a:endParaRPr lang="en-US" sz="1300" b="1" dirty="0">
              <a:latin typeface="Andale Mono" panose="020B0509000000000004" pitchFamily="49" charset="0"/>
            </a:endParaRPr>
          </a:p>
          <a:p>
            <a:pPr marL="0" lvl="0" indent="0" algn="l" rtl="0">
              <a:lnSpc>
                <a:spcPct val="100000"/>
              </a:lnSpc>
              <a:spcBef>
                <a:spcPts val="0"/>
              </a:spcBef>
              <a:buSzPts val="3000"/>
              <a:buNone/>
            </a:pPr>
            <a:r>
              <a:rPr lang="en-US" sz="1300" b="1" dirty="0">
                <a:latin typeface="Andale Mono" panose="020B0509000000000004" pitchFamily="49" charset="0"/>
              </a:rPr>
              <a:t>                                     + </a:t>
            </a:r>
            <a:r>
              <a:rPr lang="en-US" sz="1300" b="1" dirty="0" err="1">
                <a:latin typeface="Andale Mono" panose="020B0509000000000004" pitchFamily="49" charset="0"/>
              </a:rPr>
              <a:t>physical_block_offset</a:t>
            </a:r>
            <a:r>
              <a:rPr lang="en-US" sz="1300" b="1" dirty="0">
                <a:latin typeface="Andale Mono" panose="020B0509000000000004" pitchFamily="49" charset="0"/>
              </a:rPr>
              <a:t> * x;</a:t>
            </a:r>
          </a:p>
          <a:p>
            <a:pPr marL="0" lvl="0" indent="0" algn="l" rtl="0">
              <a:lnSpc>
                <a:spcPct val="100000"/>
              </a:lnSpc>
              <a:spcBef>
                <a:spcPts val="0"/>
              </a:spcBef>
              <a:buSzPts val="3000"/>
              <a:buNone/>
            </a:pPr>
            <a:r>
              <a:rPr lang="en-US" sz="1300" dirty="0">
                <a:latin typeface="Andale Mono" panose="020B0509000000000004" pitchFamily="49" charset="0"/>
              </a:rPr>
              <a:t>      const int </a:t>
            </a:r>
            <a:r>
              <a:rPr lang="en-US" sz="1300" dirty="0" err="1">
                <a:latin typeface="Andale Mono" panose="020B0509000000000004" pitchFamily="49" charset="0"/>
              </a:rPr>
              <a:t>vec_idx</a:t>
            </a:r>
            <a:r>
              <a:rPr lang="en-US" sz="1300" dirty="0">
                <a:latin typeface="Andale Mono" panose="020B0509000000000004" pitchFamily="49" charset="0"/>
              </a:rPr>
              <a:t> = </a:t>
            </a:r>
            <a:r>
              <a:rPr lang="en-US" sz="1300" dirty="0" err="1">
                <a:latin typeface="Andale Mono" panose="020B0509000000000004" pitchFamily="49" charset="0"/>
              </a:rPr>
              <a:t>thread_group_offset</a:t>
            </a:r>
            <a:r>
              <a:rPr lang="en-US" sz="1300" dirty="0">
                <a:latin typeface="Andale Mono" panose="020B0509000000000004" pitchFamily="49" charset="0"/>
              </a:rPr>
              <a:t> + j * THREAD_GROUP_SIZE;</a:t>
            </a:r>
          </a:p>
          <a:p>
            <a:pPr marL="0" lvl="0" indent="0" algn="l" rtl="0">
              <a:lnSpc>
                <a:spcPct val="100000"/>
              </a:lnSpc>
              <a:spcBef>
                <a:spcPts val="0"/>
              </a:spcBef>
              <a:buSzPts val="3000"/>
              <a:buNone/>
            </a:pPr>
            <a:r>
              <a:rPr lang="en-US" sz="1300" dirty="0">
                <a:latin typeface="Andale Mono" panose="020B0509000000000004" pitchFamily="49" charset="0"/>
              </a:rPr>
              <a:t>      const int offset1 = (</a:t>
            </a:r>
            <a:r>
              <a:rPr lang="en-US" sz="1300" dirty="0" err="1">
                <a:latin typeface="Andale Mono" panose="020B0509000000000004" pitchFamily="49" charset="0"/>
              </a:rPr>
              <a:t>vec_idx</a:t>
            </a:r>
            <a:r>
              <a:rPr lang="en-US" sz="1300" dirty="0">
                <a:latin typeface="Andale Mono" panose="020B0509000000000004" pitchFamily="49" charset="0"/>
              </a:rPr>
              <a:t> * VEC_SIZE) / x;</a:t>
            </a:r>
          </a:p>
          <a:p>
            <a:pPr marL="0" lvl="0" indent="0" algn="l" rtl="0">
              <a:lnSpc>
                <a:spcPct val="100000"/>
              </a:lnSpc>
              <a:spcBef>
                <a:spcPts val="0"/>
              </a:spcBef>
              <a:buSzPts val="3000"/>
              <a:buNone/>
            </a:pPr>
            <a:r>
              <a:rPr lang="en-US" sz="1300" dirty="0">
                <a:latin typeface="Andale Mono" panose="020B0509000000000004" pitchFamily="49" charset="0"/>
              </a:rPr>
              <a:t>      const int offset2 = (</a:t>
            </a:r>
            <a:r>
              <a:rPr lang="en-US" sz="1300" dirty="0" err="1">
                <a:latin typeface="Andale Mono" panose="020B0509000000000004" pitchFamily="49" charset="0"/>
              </a:rPr>
              <a:t>vec_idx</a:t>
            </a:r>
            <a:r>
              <a:rPr lang="en-US" sz="1300" dirty="0">
                <a:latin typeface="Andale Mono" panose="020B0509000000000004" pitchFamily="49" charset="0"/>
              </a:rPr>
              <a:t> * VEC_SIZE) % x;</a:t>
            </a:r>
          </a:p>
          <a:p>
            <a:pPr marL="0" lvl="0" indent="0" algn="l" rtl="0">
              <a:lnSpc>
                <a:spcPct val="100000"/>
              </a:lnSpc>
              <a:spcBef>
                <a:spcPts val="0"/>
              </a:spcBef>
              <a:buSzPts val="3000"/>
              <a:buNone/>
            </a:pPr>
            <a:r>
              <a:rPr lang="en-US" sz="1300" b="1" dirty="0">
                <a:latin typeface="Andale Mono" panose="020B0509000000000004" pitchFamily="49" charset="0"/>
              </a:rPr>
              <a:t>      </a:t>
            </a:r>
            <a:r>
              <a:rPr lang="en-US" sz="1300" b="1" dirty="0" err="1">
                <a:latin typeface="Andale Mono" panose="020B0509000000000004" pitchFamily="49" charset="0"/>
              </a:rPr>
              <a:t>k_vecs</a:t>
            </a:r>
            <a:r>
              <a:rPr lang="en-US" sz="1300" b="1" dirty="0">
                <a:latin typeface="Andale Mono" panose="020B0509000000000004" pitchFamily="49" charset="0"/>
              </a:rPr>
              <a:t>[j] = *</a:t>
            </a:r>
            <a:r>
              <a:rPr lang="en-US" sz="1300" b="1" dirty="0" err="1">
                <a:latin typeface="Andale Mono" panose="020B0509000000000004" pitchFamily="49" charset="0"/>
              </a:rPr>
              <a:t>reinterpret_cast</a:t>
            </a:r>
            <a:r>
              <a:rPr lang="en-US" sz="1300" b="1" dirty="0">
                <a:latin typeface="Andale Mono" panose="020B0509000000000004" pitchFamily="49" charset="0"/>
              </a:rPr>
              <a:t>&lt;const </a:t>
            </a:r>
            <a:r>
              <a:rPr lang="en-US" sz="1300" b="1" dirty="0" err="1">
                <a:latin typeface="Andale Mono" panose="020B0509000000000004" pitchFamily="49" charset="0"/>
              </a:rPr>
              <a:t>K_vec</a:t>
            </a:r>
            <a:r>
              <a:rPr lang="en-US" sz="1300" b="1" dirty="0">
                <a:latin typeface="Andale Mono" panose="020B0509000000000004" pitchFamily="49" charset="0"/>
              </a:rPr>
              <a:t>*&gt;(</a:t>
            </a:r>
            <a:r>
              <a:rPr lang="en-US" sz="1300" b="1" dirty="0" err="1">
                <a:latin typeface="Andale Mono" panose="020B0509000000000004" pitchFamily="49" charset="0"/>
              </a:rPr>
              <a:t>k_ptr</a:t>
            </a:r>
            <a:r>
              <a:rPr lang="en-US" sz="1300" b="1" dirty="0">
                <a:latin typeface="Andale Mono" panose="020B0509000000000004" pitchFamily="49" charset="0"/>
              </a:rPr>
              <a:t> + offset1 * BLOCK_SIZE * x + offset2);</a:t>
            </a:r>
          </a:p>
          <a:p>
            <a:pPr marL="0" lvl="0" indent="0" algn="l" rtl="0">
              <a:lnSpc>
                <a:spcPct val="100000"/>
              </a:lnSpc>
              <a:spcBef>
                <a:spcPts val="0"/>
              </a:spcBef>
              <a:buSzPts val="3000"/>
              <a:buNone/>
            </a:pPr>
            <a:r>
              <a:rPr lang="en-US" sz="1300" dirty="0">
                <a:latin typeface="Andale Mono" panose="020B0509000000000004" pitchFamily="49" charset="0"/>
              </a:rPr>
              <a:t>    }</a:t>
            </a:r>
          </a:p>
          <a:p>
            <a:pPr marL="0" marR="0" lvl="0" indent="0" algn="l" defTabSz="914400" rtl="0" eaLnBrk="1" fontAlgn="auto" latinLnBrk="0" hangingPunct="1">
              <a:lnSpc>
                <a:spcPct val="100000"/>
              </a:lnSpc>
              <a:spcBef>
                <a:spcPts val="0"/>
              </a:spcBef>
              <a:spcAft>
                <a:spcPts val="0"/>
              </a:spcAft>
              <a:buClr>
                <a:srgbClr val="000000"/>
              </a:buClr>
              <a:buSzPts val="3000"/>
              <a:buFont typeface="Helvetica Neue Light"/>
              <a:buNone/>
              <a:tabLst/>
              <a:defRPr/>
            </a:pPr>
            <a:r>
              <a:rPr kumimoji="0" lang="en-US" sz="1300" b="0"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    // Compute dot product.</a:t>
            </a:r>
          </a:p>
          <a:p>
            <a:pPr marL="0" marR="0" lvl="0" indent="0" algn="l" defTabSz="914400" rtl="0" eaLnBrk="1" fontAlgn="auto" latinLnBrk="0" hangingPunct="1">
              <a:lnSpc>
                <a:spcPct val="100000"/>
              </a:lnSpc>
              <a:spcBef>
                <a:spcPts val="0"/>
              </a:spcBef>
              <a:spcAft>
                <a:spcPts val="0"/>
              </a:spcAft>
              <a:buClr>
                <a:srgbClr val="000000"/>
              </a:buClr>
              <a:buSzPts val="3000"/>
              <a:buFont typeface="Helvetica Neue Light"/>
              <a:buNone/>
              <a:tabLst/>
              <a:defRPr/>
            </a:pPr>
            <a:r>
              <a:rPr kumimoji="0" lang="en-US" sz="1300" b="0"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    // This includes a reduction across the threads in the same thread group.</a:t>
            </a:r>
          </a:p>
          <a:p>
            <a:pPr marL="0" marR="0" lvl="0" indent="0" algn="l" defTabSz="914400" rtl="0" eaLnBrk="1" fontAlgn="auto" latinLnBrk="0" hangingPunct="1">
              <a:lnSpc>
                <a:spcPct val="100000"/>
              </a:lnSpc>
              <a:spcBef>
                <a:spcPts val="0"/>
              </a:spcBef>
              <a:spcAft>
                <a:spcPts val="0"/>
              </a:spcAft>
              <a:buClr>
                <a:srgbClr val="000000"/>
              </a:buClr>
              <a:buSzPts val="3000"/>
              <a:buFont typeface="Helvetica Neue Light"/>
              <a:buNone/>
              <a:tabLst/>
              <a:defRPr/>
            </a:pPr>
            <a:r>
              <a:rPr kumimoji="0" lang="en-US" sz="1300" b="0"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    </a:t>
            </a:r>
            <a:r>
              <a:rPr kumimoji="0" lang="en-US" sz="1300" b="1"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float </a:t>
            </a:r>
            <a:r>
              <a:rPr kumimoji="0" lang="en-US" sz="1300" b="1" i="0" u="none" strike="noStrike" kern="0" cap="none" spc="0" normalizeH="0" baseline="0" noProof="0" dirty="0" err="1">
                <a:ln>
                  <a:noFill/>
                </a:ln>
                <a:solidFill>
                  <a:srgbClr val="000000"/>
                </a:solidFill>
                <a:effectLst/>
                <a:uLnTx/>
                <a:uFillTx/>
                <a:latin typeface="Andale Mono" panose="020B0509000000000004" pitchFamily="49" charset="0"/>
                <a:ea typeface="Helvetica Neue Light"/>
                <a:sym typeface="Helvetica Neue Light"/>
              </a:rPr>
              <a:t>qk</a:t>
            </a:r>
            <a:r>
              <a:rPr kumimoji="0" lang="en-US" sz="1300" b="1"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 = scale * </a:t>
            </a:r>
            <a:r>
              <a:rPr kumimoji="0" lang="en-US" sz="1300" b="1" i="0" u="none" strike="noStrike" kern="0" cap="none" spc="0" normalizeH="0" baseline="0" noProof="0" dirty="0" err="1">
                <a:ln>
                  <a:noFill/>
                </a:ln>
                <a:solidFill>
                  <a:srgbClr val="000000"/>
                </a:solidFill>
                <a:effectLst/>
                <a:uLnTx/>
                <a:uFillTx/>
                <a:latin typeface="Andale Mono" panose="020B0509000000000004" pitchFamily="49" charset="0"/>
                <a:ea typeface="Helvetica Neue Light"/>
                <a:sym typeface="Helvetica Neue Light"/>
              </a:rPr>
              <a:t>Qk_dot</a:t>
            </a:r>
            <a:r>
              <a:rPr kumimoji="0" lang="en-US" sz="1300" b="1"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&lt;</a:t>
            </a:r>
            <a:r>
              <a:rPr kumimoji="0" lang="en-US" sz="1300" b="1" i="0" u="none" strike="noStrike" kern="0" cap="none" spc="0" normalizeH="0" baseline="0" noProof="0" dirty="0" err="1">
                <a:ln>
                  <a:noFill/>
                </a:ln>
                <a:solidFill>
                  <a:srgbClr val="000000"/>
                </a:solidFill>
                <a:effectLst/>
                <a:uLnTx/>
                <a:uFillTx/>
                <a:latin typeface="Andale Mono" panose="020B0509000000000004" pitchFamily="49" charset="0"/>
                <a:ea typeface="Helvetica Neue Light"/>
                <a:sym typeface="Helvetica Neue Light"/>
              </a:rPr>
              <a:t>scalar_t</a:t>
            </a:r>
            <a:r>
              <a:rPr kumimoji="0" lang="en-US" sz="1300" b="1"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 THREAD_GROUP_SIZE&gt;::dot(</a:t>
            </a:r>
            <a:r>
              <a:rPr kumimoji="0" lang="en-US" sz="1300" b="1" i="0" u="none" strike="noStrike" kern="0" cap="none" spc="0" normalizeH="0" baseline="0" noProof="0" dirty="0" err="1">
                <a:ln>
                  <a:noFill/>
                </a:ln>
                <a:solidFill>
                  <a:srgbClr val="000000"/>
                </a:solidFill>
                <a:effectLst/>
                <a:uLnTx/>
                <a:uFillTx/>
                <a:latin typeface="Andale Mono" panose="020B0509000000000004" pitchFamily="49" charset="0"/>
                <a:ea typeface="Helvetica Neue Light"/>
                <a:sym typeface="Helvetica Neue Light"/>
              </a:rPr>
              <a:t>q_vecs</a:t>
            </a:r>
            <a:r>
              <a:rPr kumimoji="0" lang="en-US" sz="1300" b="1"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a:t>
            </a:r>
            <a:r>
              <a:rPr kumimoji="0" lang="en-US" sz="1300" b="1" i="0" u="none" strike="noStrike" kern="0" cap="none" spc="0" normalizeH="0" baseline="0" noProof="0" dirty="0" err="1">
                <a:ln>
                  <a:noFill/>
                </a:ln>
                <a:solidFill>
                  <a:srgbClr val="000000"/>
                </a:solidFill>
                <a:effectLst/>
                <a:uLnTx/>
                <a:uFillTx/>
                <a:latin typeface="Andale Mono" panose="020B0509000000000004" pitchFamily="49" charset="0"/>
                <a:ea typeface="Helvetica Neue Light"/>
                <a:sym typeface="Helvetica Neue Light"/>
              </a:rPr>
              <a:t>thread_group_offset</a:t>
            </a:r>
            <a:r>
              <a:rPr kumimoji="0" lang="en-US" sz="1300" b="1"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 </a:t>
            </a:r>
            <a:r>
              <a:rPr kumimoji="0" lang="en-US" sz="1300" b="1" i="0" u="none" strike="noStrike" kern="0" cap="none" spc="0" normalizeH="0" baseline="0" noProof="0" dirty="0" err="1">
                <a:ln>
                  <a:noFill/>
                </a:ln>
                <a:solidFill>
                  <a:srgbClr val="000000"/>
                </a:solidFill>
                <a:effectLst/>
                <a:uLnTx/>
                <a:uFillTx/>
                <a:latin typeface="Andale Mono" panose="020B0509000000000004" pitchFamily="49" charset="0"/>
                <a:ea typeface="Helvetica Neue Light"/>
                <a:sym typeface="Helvetica Neue Light"/>
              </a:rPr>
              <a:t>k_vecs</a:t>
            </a:r>
            <a:r>
              <a:rPr kumimoji="0" lang="en-US" sz="1300" b="1" i="0" u="none" strike="noStrike" kern="0" cap="none" spc="0" normalizeH="0" baseline="0" noProof="0" dirty="0">
                <a:ln>
                  <a:noFill/>
                </a:ln>
                <a:solidFill>
                  <a:srgbClr val="000000"/>
                </a:solidFill>
                <a:effectLst/>
                <a:uLnTx/>
                <a:uFillTx/>
                <a:latin typeface="Andale Mono" panose="020B0509000000000004" pitchFamily="49" charset="0"/>
                <a:ea typeface="Helvetica Neue Light"/>
                <a:sym typeface="Helvetica Neue Light"/>
              </a:rPr>
              <a:t>);</a:t>
            </a:r>
          </a:p>
          <a:p>
            <a:pPr marL="0" marR="0" lvl="0" indent="0" algn="l" defTabSz="914400" rtl="0" eaLnBrk="1" fontAlgn="auto" latinLnBrk="0" hangingPunct="1">
              <a:lnSpc>
                <a:spcPct val="100000"/>
              </a:lnSpc>
              <a:spcBef>
                <a:spcPts val="0"/>
              </a:spcBef>
              <a:spcAft>
                <a:spcPts val="0"/>
              </a:spcAft>
              <a:buClr>
                <a:srgbClr val="000000"/>
              </a:buClr>
              <a:buSzPts val="3000"/>
              <a:buFont typeface="Helvetica Neue Light"/>
              <a:buNone/>
              <a:tabLst/>
              <a:defRPr/>
            </a:pPr>
            <a:r>
              <a:rPr lang="en-US" sz="1300" b="1" dirty="0">
                <a:solidFill>
                  <a:srgbClr val="000000"/>
                </a:solidFill>
                <a:latin typeface="Andale Mono" panose="020B0509000000000004" pitchFamily="49" charset="0"/>
              </a:rPr>
              <a:t>  </a:t>
            </a:r>
            <a:r>
              <a:rPr lang="en-US" sz="1300" dirty="0">
                <a:latin typeface="Andale Mono" panose="020B0509000000000004" pitchFamily="49" charset="0"/>
              </a:rPr>
              <a:t>}</a:t>
            </a:r>
          </a:p>
          <a:p>
            <a:pPr marL="0" marR="0" lvl="0" indent="0" algn="l" defTabSz="914400" rtl="0" eaLnBrk="1" fontAlgn="auto" latinLnBrk="0" hangingPunct="1">
              <a:lnSpc>
                <a:spcPct val="100000"/>
              </a:lnSpc>
              <a:spcBef>
                <a:spcPts val="0"/>
              </a:spcBef>
              <a:spcAft>
                <a:spcPts val="0"/>
              </a:spcAft>
              <a:buClr>
                <a:srgbClr val="000000"/>
              </a:buClr>
              <a:buSzPts val="3000"/>
              <a:buFont typeface="Helvetica Neue Light"/>
              <a:buNone/>
              <a:tabLst/>
              <a:defRPr/>
            </a:pPr>
            <a:r>
              <a:rPr lang="en-US" sz="1300" dirty="0">
                <a:latin typeface="Andale Mono" panose="020B0509000000000004" pitchFamily="49" charset="0"/>
              </a:rPr>
              <a:t>}</a:t>
            </a:r>
          </a:p>
        </p:txBody>
      </p:sp>
      <p:sp>
        <p:nvSpPr>
          <p:cNvPr id="144" name="Google Shape;144;p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sz="2000">
              <a:solidFill>
                <a:srgbClr val="FFFFFF"/>
              </a:solidFill>
            </a:endParaRPr>
          </a:p>
        </p:txBody>
      </p:sp>
      <p:sp>
        <p:nvSpPr>
          <p:cNvPr id="145" name="Google Shape;145;p7"/>
          <p:cNvSpPr txBox="1">
            <a:spLocks noGrp="1"/>
          </p:cNvSpPr>
          <p:nvPr>
            <p:ph type="title"/>
          </p:nvPr>
        </p:nvSpPr>
        <p:spPr>
          <a:xfrm>
            <a:off x="0" y="-133407"/>
            <a:ext cx="12192000" cy="11787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err="1"/>
              <a:t>PagedAttention</a:t>
            </a:r>
            <a:r>
              <a:rPr lang="en-US" dirty="0"/>
              <a:t> CUDA Kernel</a:t>
            </a:r>
            <a:endParaRPr dirty="0"/>
          </a:p>
        </p:txBody>
      </p:sp>
    </p:spTree>
    <p:extLst>
      <p:ext uri="{BB962C8B-B14F-4D97-AF65-F5344CB8AC3E}">
        <p14:creationId xmlns:p14="http://schemas.microsoft.com/office/powerpoint/2010/main" val="2313062357"/>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2"/>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0"/>
              </a:spcBef>
              <a:spcAft>
                <a:spcPts val="0"/>
              </a:spcAft>
              <a:buSzPts val="3200"/>
              <a:buChar char="•"/>
            </a:pPr>
            <a:r>
              <a:rPr lang="en-US" dirty="0"/>
              <a:t>For each decoding iteration, the scheduler selects a set of new candidate sequences and </a:t>
            </a:r>
            <a:r>
              <a:rPr lang="en-US" b="1" dirty="0"/>
              <a:t>allocates physical blocks</a:t>
            </a:r>
          </a:p>
          <a:p>
            <a:pPr marL="457200" lvl="0" indent="-431800" algn="l" rtl="0">
              <a:lnSpc>
                <a:spcPct val="100000"/>
              </a:lnSpc>
              <a:spcBef>
                <a:spcPts val="0"/>
              </a:spcBef>
              <a:spcAft>
                <a:spcPts val="0"/>
              </a:spcAft>
              <a:buSzPts val="3200"/>
              <a:buChar char="•"/>
            </a:pPr>
            <a:r>
              <a:rPr lang="en-US" dirty="0"/>
              <a:t>The KV cache engine </a:t>
            </a:r>
            <a:r>
              <a:rPr lang="en-US" b="1" dirty="0"/>
              <a:t>updates corresponding block tables</a:t>
            </a:r>
            <a:endParaRPr b="1" dirty="0"/>
          </a:p>
          <a:p>
            <a:pPr marL="457200" lvl="0" indent="-431800" algn="l" rtl="0">
              <a:lnSpc>
                <a:spcPct val="100000"/>
              </a:lnSpc>
              <a:spcBef>
                <a:spcPts val="0"/>
              </a:spcBef>
              <a:spcAft>
                <a:spcPts val="0"/>
              </a:spcAft>
              <a:buSzPts val="3200"/>
              <a:buChar char="•"/>
            </a:pPr>
            <a:r>
              <a:rPr lang="en-US" dirty="0"/>
              <a:t>Then, all sequences (including both new requests as well as partially generated sequences) are </a:t>
            </a:r>
            <a:r>
              <a:rPr lang="en-US" b="1" dirty="0"/>
              <a:t>concatenated as input </a:t>
            </a:r>
            <a:r>
              <a:rPr lang="en-US" dirty="0"/>
              <a:t>for the LLM</a:t>
            </a:r>
            <a:endParaRPr dirty="0"/>
          </a:p>
          <a:p>
            <a:pPr marL="457200" lvl="0" indent="-431800" algn="l" rtl="0">
              <a:lnSpc>
                <a:spcPct val="100000"/>
              </a:lnSpc>
              <a:spcBef>
                <a:spcPts val="0"/>
              </a:spcBef>
              <a:spcAft>
                <a:spcPts val="0"/>
              </a:spcAft>
              <a:buSzPts val="3200"/>
              <a:buChar char="•"/>
            </a:pPr>
            <a:r>
              <a:rPr lang="en-US" b="1" dirty="0" err="1"/>
              <a:t>PagedAttention</a:t>
            </a:r>
            <a:r>
              <a:rPr lang="en-US" b="1" dirty="0"/>
              <a:t> kernel </a:t>
            </a:r>
            <a:r>
              <a:rPr lang="en-US" dirty="0"/>
              <a:t>performs </a:t>
            </a:r>
            <a:r>
              <a:rPr lang="en-US" b="1" dirty="0"/>
              <a:t>parallel computation of attention </a:t>
            </a:r>
            <a:r>
              <a:rPr lang="en-US" dirty="0"/>
              <a:t>using the existing KV cache and stores the new generated KV cache</a:t>
            </a:r>
            <a:endParaRPr dirty="0"/>
          </a:p>
        </p:txBody>
      </p:sp>
      <p:sp>
        <p:nvSpPr>
          <p:cNvPr id="192" name="Google Shape;192;p12"/>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sz="2000">
              <a:solidFill>
                <a:srgbClr val="FFFFFF"/>
              </a:solidFill>
            </a:endParaRPr>
          </a:p>
        </p:txBody>
      </p:sp>
      <p:sp>
        <p:nvSpPr>
          <p:cNvPr id="193" name="Google Shape;193;p12"/>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Decoding with PagedAttention and vLLM</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b="1" dirty="0"/>
              <a:t>Background and Related Work</a:t>
            </a:r>
            <a:endParaRPr b="1" dirty="0"/>
          </a:p>
          <a:p>
            <a:pPr marL="457200" lvl="0" indent="-431800" algn="l" rtl="0">
              <a:lnSpc>
                <a:spcPct val="100000"/>
              </a:lnSpc>
              <a:spcBef>
                <a:spcPts val="0"/>
              </a:spcBef>
              <a:spcAft>
                <a:spcPts val="0"/>
              </a:spcAft>
              <a:buSzPts val="3200"/>
              <a:buChar char="•"/>
            </a:pPr>
            <a:r>
              <a:rPr lang="en-US" b="1" dirty="0"/>
              <a:t>Motivation</a:t>
            </a:r>
            <a:endParaRPr b="1" dirty="0"/>
          </a:p>
          <a:p>
            <a:pPr marL="457200" lvl="0" indent="-431800" algn="l" rtl="0">
              <a:lnSpc>
                <a:spcPct val="100000"/>
              </a:lnSpc>
              <a:spcBef>
                <a:spcPts val="0"/>
              </a:spcBef>
              <a:spcAft>
                <a:spcPts val="0"/>
              </a:spcAft>
              <a:buSzPts val="3200"/>
              <a:buChar char="•"/>
            </a:pPr>
            <a:r>
              <a:rPr lang="en-US" dirty="0"/>
              <a:t>Method</a:t>
            </a:r>
            <a:endParaRPr dirty="0"/>
          </a:p>
          <a:p>
            <a:pPr marL="457200" lvl="0" indent="-431800" algn="l" rtl="0">
              <a:lnSpc>
                <a:spcPct val="100000"/>
              </a:lnSpc>
              <a:spcBef>
                <a:spcPts val="0"/>
              </a:spcBef>
              <a:spcAft>
                <a:spcPts val="0"/>
              </a:spcAft>
              <a:buSzPts val="3200"/>
              <a:buChar char="•"/>
            </a:pPr>
            <a:r>
              <a:rPr lang="en-US" dirty="0"/>
              <a:t>Experiments</a:t>
            </a:r>
            <a:endParaRPr dirty="0"/>
          </a:p>
          <a:p>
            <a:pPr marL="457200" lvl="0" indent="-431800" algn="l" rtl="0">
              <a:lnSpc>
                <a:spcPct val="100000"/>
              </a:lnSpc>
              <a:spcBef>
                <a:spcPts val="0"/>
              </a:spcBef>
              <a:spcAft>
                <a:spcPts val="0"/>
              </a:spcAft>
              <a:buSzPts val="3200"/>
              <a:buChar char="•"/>
            </a:pPr>
            <a:r>
              <a:rPr lang="en-US" dirty="0">
                <a:latin typeface="Helvetica Neue"/>
                <a:ea typeface="Helvetica Neue"/>
                <a:cs typeface="Helvetica Neue"/>
                <a:sym typeface="Helvetica Neue"/>
              </a:rPr>
              <a:t>Takeaways</a:t>
            </a:r>
            <a:endParaRPr dirty="0"/>
          </a:p>
        </p:txBody>
      </p:sp>
      <p:sp>
        <p:nvSpPr>
          <p:cNvPr id="74" name="Google Shape;74;p2"/>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sz="2000">
              <a:solidFill>
                <a:srgbClr val="FFFFFF"/>
              </a:solidFill>
            </a:endParaRPr>
          </a:p>
        </p:txBody>
      </p:sp>
      <p:sp>
        <p:nvSpPr>
          <p:cNvPr id="75" name="Google Shape;75;p2"/>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00" name="Google Shape;200;p1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sz="2000">
              <a:solidFill>
                <a:srgbClr val="FFFFFF"/>
              </a:solidFill>
            </a:endParaRPr>
          </a:p>
        </p:txBody>
      </p:sp>
      <p:sp>
        <p:nvSpPr>
          <p:cNvPr id="201" name="Google Shape;201;p1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Decoding with PagedAttention and vLLM</a:t>
            </a:r>
            <a:endParaRPr/>
          </a:p>
        </p:txBody>
      </p:sp>
      <p:pic>
        <p:nvPicPr>
          <p:cNvPr id="202" name="Google Shape;202;p13"/>
          <p:cNvPicPr preferRelativeResize="0"/>
          <p:nvPr/>
        </p:nvPicPr>
        <p:blipFill>
          <a:blip r:embed="rId3"/>
          <a:srcRect/>
          <a:stretch/>
        </p:blipFill>
        <p:spPr>
          <a:xfrm>
            <a:off x="1023075" y="1254762"/>
            <a:ext cx="10145850" cy="4988376"/>
          </a:xfrm>
          <a:prstGeom prst="rect">
            <a:avLst/>
          </a:prstGeom>
          <a:noFill/>
          <a:ln>
            <a:noFill/>
          </a:ln>
        </p:spPr>
      </p:pic>
    </p:spTree>
    <p:extLst>
      <p:ext uri="{BB962C8B-B14F-4D97-AF65-F5344CB8AC3E}">
        <p14:creationId xmlns:p14="http://schemas.microsoft.com/office/powerpoint/2010/main" val="223151296"/>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00" name="Google Shape;200;p1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sz="2000">
              <a:solidFill>
                <a:srgbClr val="FFFFFF"/>
              </a:solidFill>
            </a:endParaRPr>
          </a:p>
        </p:txBody>
      </p:sp>
      <p:sp>
        <p:nvSpPr>
          <p:cNvPr id="201" name="Google Shape;201;p1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Decoding with PagedAttention and vLLM</a:t>
            </a:r>
            <a:endParaRPr/>
          </a:p>
        </p:txBody>
      </p:sp>
      <p:pic>
        <p:nvPicPr>
          <p:cNvPr id="202" name="Google Shape;202;p13"/>
          <p:cNvPicPr preferRelativeResize="0"/>
          <p:nvPr/>
        </p:nvPicPr>
        <p:blipFill>
          <a:blip r:embed="rId3"/>
          <a:srcRect/>
          <a:stretch/>
        </p:blipFill>
        <p:spPr>
          <a:xfrm>
            <a:off x="1023075" y="1254762"/>
            <a:ext cx="10145849" cy="4988376"/>
          </a:xfrm>
          <a:prstGeom prst="rect">
            <a:avLst/>
          </a:prstGeom>
          <a:noFill/>
          <a:ln>
            <a:noFill/>
          </a:ln>
        </p:spPr>
      </p:pic>
    </p:spTree>
    <p:extLst>
      <p:ext uri="{BB962C8B-B14F-4D97-AF65-F5344CB8AC3E}">
        <p14:creationId xmlns:p14="http://schemas.microsoft.com/office/powerpoint/2010/main" val="54749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00" name="Google Shape;200;p1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sz="2000">
              <a:solidFill>
                <a:srgbClr val="FFFFFF"/>
              </a:solidFill>
            </a:endParaRPr>
          </a:p>
        </p:txBody>
      </p:sp>
      <p:sp>
        <p:nvSpPr>
          <p:cNvPr id="201" name="Google Shape;201;p1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Decoding with PagedAttention and vLLM</a:t>
            </a:r>
            <a:endParaRPr/>
          </a:p>
        </p:txBody>
      </p:sp>
      <p:pic>
        <p:nvPicPr>
          <p:cNvPr id="202" name="Google Shape;202;p13"/>
          <p:cNvPicPr preferRelativeResize="0"/>
          <p:nvPr/>
        </p:nvPicPr>
        <p:blipFill>
          <a:blip r:embed="rId3"/>
          <a:srcRect/>
          <a:stretch/>
        </p:blipFill>
        <p:spPr>
          <a:xfrm>
            <a:off x="1023075" y="1254762"/>
            <a:ext cx="10145849" cy="4988376"/>
          </a:xfrm>
          <a:prstGeom prst="rect">
            <a:avLst/>
          </a:prstGeom>
          <a:noFill/>
          <a:ln>
            <a:noFill/>
          </a:ln>
        </p:spPr>
      </p:pic>
    </p:spTree>
    <p:extLst>
      <p:ext uri="{BB962C8B-B14F-4D97-AF65-F5344CB8AC3E}">
        <p14:creationId xmlns:p14="http://schemas.microsoft.com/office/powerpoint/2010/main" val="301698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00" name="Google Shape;200;p1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sz="2000">
              <a:solidFill>
                <a:srgbClr val="FFFFFF"/>
              </a:solidFill>
            </a:endParaRPr>
          </a:p>
        </p:txBody>
      </p:sp>
      <p:sp>
        <p:nvSpPr>
          <p:cNvPr id="201" name="Google Shape;201;p1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Decoding with PagedAttention and vLLM</a:t>
            </a:r>
            <a:endParaRPr/>
          </a:p>
        </p:txBody>
      </p:sp>
      <p:pic>
        <p:nvPicPr>
          <p:cNvPr id="202" name="Google Shape;202;p13"/>
          <p:cNvPicPr preferRelativeResize="0"/>
          <p:nvPr/>
        </p:nvPicPr>
        <p:blipFill>
          <a:blip r:embed="rId3"/>
          <a:srcRect/>
          <a:stretch/>
        </p:blipFill>
        <p:spPr>
          <a:xfrm>
            <a:off x="1023075" y="1254762"/>
            <a:ext cx="10145849" cy="4988376"/>
          </a:xfrm>
          <a:prstGeom prst="rect">
            <a:avLst/>
          </a:prstGeom>
          <a:noFill/>
          <a:ln>
            <a:noFill/>
          </a:ln>
        </p:spPr>
      </p:pic>
    </p:spTree>
    <p:extLst>
      <p:ext uri="{BB962C8B-B14F-4D97-AF65-F5344CB8AC3E}">
        <p14:creationId xmlns:p14="http://schemas.microsoft.com/office/powerpoint/2010/main" val="958559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00" name="Google Shape;200;p1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sz="2000">
              <a:solidFill>
                <a:srgbClr val="FFFFFF"/>
              </a:solidFill>
            </a:endParaRPr>
          </a:p>
        </p:txBody>
      </p:sp>
      <p:sp>
        <p:nvSpPr>
          <p:cNvPr id="201" name="Google Shape;201;p1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Decoding with PagedAttention and vLLM</a:t>
            </a:r>
            <a:endParaRPr/>
          </a:p>
        </p:txBody>
      </p:sp>
      <p:pic>
        <p:nvPicPr>
          <p:cNvPr id="202" name="Google Shape;202;p13"/>
          <p:cNvPicPr preferRelativeResize="0"/>
          <p:nvPr/>
        </p:nvPicPr>
        <p:blipFill>
          <a:blip r:embed="rId3"/>
          <a:srcRect/>
          <a:stretch/>
        </p:blipFill>
        <p:spPr>
          <a:xfrm>
            <a:off x="1023075" y="1254762"/>
            <a:ext cx="10145849" cy="4988376"/>
          </a:xfrm>
          <a:prstGeom prst="rect">
            <a:avLst/>
          </a:prstGeom>
          <a:noFill/>
          <a:ln>
            <a:noFill/>
          </a:ln>
        </p:spPr>
      </p:pic>
    </p:spTree>
    <p:extLst>
      <p:ext uri="{BB962C8B-B14F-4D97-AF65-F5344CB8AC3E}">
        <p14:creationId xmlns:p14="http://schemas.microsoft.com/office/powerpoint/2010/main" val="3990824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00" name="Google Shape;200;p1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sz="2000">
              <a:solidFill>
                <a:srgbClr val="FFFFFF"/>
              </a:solidFill>
            </a:endParaRPr>
          </a:p>
        </p:txBody>
      </p:sp>
      <p:sp>
        <p:nvSpPr>
          <p:cNvPr id="201" name="Google Shape;201;p1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Decoding with PagedAttention and vLLM</a:t>
            </a:r>
            <a:endParaRPr/>
          </a:p>
        </p:txBody>
      </p:sp>
      <p:pic>
        <p:nvPicPr>
          <p:cNvPr id="202" name="Google Shape;202;p13"/>
          <p:cNvPicPr preferRelativeResize="0"/>
          <p:nvPr/>
        </p:nvPicPr>
        <p:blipFill>
          <a:blip r:embed="rId3"/>
          <a:srcRect/>
          <a:stretch/>
        </p:blipFill>
        <p:spPr>
          <a:xfrm>
            <a:off x="1023075" y="1254762"/>
            <a:ext cx="10145849" cy="4988375"/>
          </a:xfrm>
          <a:prstGeom prst="rect">
            <a:avLst/>
          </a:prstGeom>
          <a:noFill/>
          <a:ln>
            <a:noFill/>
          </a:ln>
        </p:spPr>
      </p:pic>
    </p:spTree>
    <p:extLst>
      <p:ext uri="{BB962C8B-B14F-4D97-AF65-F5344CB8AC3E}">
        <p14:creationId xmlns:p14="http://schemas.microsoft.com/office/powerpoint/2010/main" val="1366637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Decoding strategies may share input tokens, so the KV cache can be partially reused</a:t>
            </a:r>
            <a:endParaRPr dirty="0"/>
          </a:p>
          <a:p>
            <a:pPr marL="914400" lvl="1" indent="-431800" algn="l" rtl="0">
              <a:lnSpc>
                <a:spcPct val="100000"/>
              </a:lnSpc>
              <a:spcBef>
                <a:spcPts val="0"/>
              </a:spcBef>
              <a:spcAft>
                <a:spcPts val="0"/>
              </a:spcAft>
              <a:buSzPts val="3200"/>
              <a:buChar char="o"/>
            </a:pPr>
            <a:r>
              <a:rPr lang="en-US" sz="3200" dirty="0"/>
              <a:t>Parallel Sampling</a:t>
            </a:r>
            <a:endParaRPr sz="3200" dirty="0"/>
          </a:p>
          <a:p>
            <a:pPr marL="914400" lvl="1" indent="-431800" algn="l" rtl="0">
              <a:lnSpc>
                <a:spcPct val="100000"/>
              </a:lnSpc>
              <a:spcBef>
                <a:spcPts val="0"/>
              </a:spcBef>
              <a:spcAft>
                <a:spcPts val="0"/>
              </a:spcAft>
              <a:buSzPts val="3200"/>
              <a:buChar char="o"/>
            </a:pPr>
            <a:r>
              <a:rPr lang="en-US" sz="3200" dirty="0"/>
              <a:t>Beam Search</a:t>
            </a:r>
            <a:endParaRPr sz="3200" dirty="0"/>
          </a:p>
          <a:p>
            <a:pPr marL="914400" lvl="1" indent="-431800" algn="l" rtl="0">
              <a:lnSpc>
                <a:spcPct val="100000"/>
              </a:lnSpc>
              <a:spcBef>
                <a:spcPts val="0"/>
              </a:spcBef>
              <a:spcAft>
                <a:spcPts val="0"/>
              </a:spcAft>
              <a:buSzPts val="3200"/>
              <a:buChar char="o"/>
            </a:pPr>
            <a:r>
              <a:rPr lang="en-US" sz="3200" dirty="0"/>
              <a:t>Shared Prefix</a:t>
            </a:r>
            <a:endParaRPr dirty="0"/>
          </a:p>
          <a:p>
            <a:pPr marL="457200" lvl="0" indent="-431800" algn="l" rtl="0">
              <a:lnSpc>
                <a:spcPct val="100000"/>
              </a:lnSpc>
              <a:spcBef>
                <a:spcPts val="0"/>
              </a:spcBef>
              <a:spcAft>
                <a:spcPts val="0"/>
              </a:spcAft>
              <a:buSzPts val="3200"/>
              <a:buChar char="•"/>
            </a:pPr>
            <a:r>
              <a:rPr lang="en-US" dirty="0" err="1"/>
              <a:t>vLLM</a:t>
            </a:r>
            <a:r>
              <a:rPr lang="en-US" dirty="0"/>
              <a:t> architecture can handle arbitrary access patterns with multiple decoding scenarios simultaneously</a:t>
            </a:r>
            <a:endParaRPr dirty="0"/>
          </a:p>
        </p:txBody>
      </p:sp>
      <p:sp>
        <p:nvSpPr>
          <p:cNvPr id="209" name="Google Shape;209;p14"/>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sz="2000">
              <a:solidFill>
                <a:srgbClr val="FFFFFF"/>
              </a:solidFill>
            </a:endParaRPr>
          </a:p>
        </p:txBody>
      </p:sp>
      <p:sp>
        <p:nvSpPr>
          <p:cNvPr id="210" name="Google Shape;210;p14"/>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Application to Other Decoding Scenarios</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5"/>
          <p:cNvPicPr preferRelativeResize="0"/>
          <p:nvPr/>
        </p:nvPicPr>
        <p:blipFill rotWithShape="1">
          <a:blip r:embed="rId3">
            <a:alphaModFix/>
          </a:blip>
          <a:srcRect/>
          <a:stretch/>
        </p:blipFill>
        <p:spPr>
          <a:xfrm>
            <a:off x="2445176" y="3961525"/>
            <a:ext cx="7301649" cy="2592075"/>
          </a:xfrm>
          <a:prstGeom prst="rect">
            <a:avLst/>
          </a:prstGeom>
          <a:noFill/>
          <a:ln>
            <a:noFill/>
          </a:ln>
        </p:spPr>
      </p:pic>
      <p:sp>
        <p:nvSpPr>
          <p:cNvPr id="217" name="Google Shape;217;p15"/>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0"/>
              </a:spcBef>
              <a:spcAft>
                <a:spcPts val="0"/>
              </a:spcAft>
              <a:buSzPts val="3200"/>
              <a:buChar char="•"/>
            </a:pPr>
            <a:r>
              <a:rPr lang="en-US" dirty="0"/>
              <a:t>Single prompt, multiple outputs</a:t>
            </a:r>
            <a:endParaRPr dirty="0"/>
          </a:p>
          <a:p>
            <a:pPr marL="457200" lvl="0" indent="-431800" algn="l" rtl="0">
              <a:lnSpc>
                <a:spcPct val="100000"/>
              </a:lnSpc>
              <a:spcBef>
                <a:spcPts val="0"/>
              </a:spcBef>
              <a:spcAft>
                <a:spcPts val="0"/>
              </a:spcAft>
              <a:buSzPts val="3200"/>
              <a:buChar char="•"/>
            </a:pPr>
            <a:r>
              <a:rPr lang="en-US" dirty="0"/>
              <a:t>Keys and values for the prompt tokens are repeated across each sample</a:t>
            </a:r>
            <a:endParaRPr dirty="0"/>
          </a:p>
          <a:p>
            <a:pPr marL="457200" lvl="0" indent="-431800" algn="l" rtl="0">
              <a:lnSpc>
                <a:spcPct val="100000"/>
              </a:lnSpc>
              <a:spcBef>
                <a:spcPts val="0"/>
              </a:spcBef>
              <a:spcAft>
                <a:spcPts val="0"/>
              </a:spcAft>
              <a:buSzPts val="3200"/>
              <a:buChar char="•"/>
            </a:pPr>
            <a:r>
              <a:rPr lang="en-US" dirty="0"/>
              <a:t>Uses reference counting for reused pages</a:t>
            </a:r>
            <a:endParaRPr dirty="0"/>
          </a:p>
          <a:p>
            <a:pPr marL="457200" lvl="0" indent="-431800" algn="l" rtl="0">
              <a:lnSpc>
                <a:spcPct val="100000"/>
              </a:lnSpc>
              <a:spcBef>
                <a:spcPts val="0"/>
              </a:spcBef>
              <a:spcAft>
                <a:spcPts val="0"/>
              </a:spcAft>
              <a:buSzPts val="3200"/>
              <a:buChar char="•"/>
            </a:pPr>
            <a:r>
              <a:rPr lang="en-US" dirty="0"/>
              <a:t>Only clones pages on write</a:t>
            </a:r>
            <a:endParaRPr dirty="0"/>
          </a:p>
        </p:txBody>
      </p:sp>
      <p:sp>
        <p:nvSpPr>
          <p:cNvPr id="218" name="Google Shape;218;p15"/>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sz="2000">
              <a:solidFill>
                <a:srgbClr val="FFFFFF"/>
              </a:solidFill>
            </a:endParaRPr>
          </a:p>
        </p:txBody>
      </p:sp>
      <p:sp>
        <p:nvSpPr>
          <p:cNvPr id="219" name="Google Shape;219;p15"/>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1" cy="5320940"/>
          </a:xfrm>
          <a:prstGeom prst="rect">
            <a:avLst/>
          </a:prstGeom>
          <a:noFill/>
          <a:ln>
            <a:noFill/>
          </a:ln>
        </p:spPr>
      </p:pic>
    </p:spTree>
    <p:extLst>
      <p:ext uri="{BB962C8B-B14F-4D97-AF65-F5344CB8AC3E}">
        <p14:creationId xmlns:p14="http://schemas.microsoft.com/office/powerpoint/2010/main" val="4108451486"/>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216258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sz="2000">
              <a:solidFill>
                <a:srgbClr val="FFFFFF"/>
              </a:solidFill>
            </a:endParaRPr>
          </a:p>
        </p:txBody>
      </p:sp>
      <p:sp>
        <p:nvSpPr>
          <p:cNvPr id="82" name="Google Shape;82;p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Background and Related Work</a:t>
            </a:r>
            <a:endParaRPr/>
          </a:p>
        </p:txBody>
      </p:sp>
      <p:sp>
        <p:nvSpPr>
          <p:cNvPr id="83" name="Google Shape;83;p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Large Language Serving</a:t>
            </a:r>
            <a:endParaRPr dirty="0"/>
          </a:p>
          <a:p>
            <a:pPr marL="914400" lvl="1" indent="-406400" algn="l" rtl="0">
              <a:lnSpc>
                <a:spcPct val="100000"/>
              </a:lnSpc>
              <a:spcBef>
                <a:spcPts val="0"/>
              </a:spcBef>
              <a:spcAft>
                <a:spcPts val="0"/>
              </a:spcAft>
              <a:buSzPts val="2800"/>
              <a:buChar char="o"/>
            </a:pPr>
            <a:r>
              <a:rPr lang="en-US" dirty="0"/>
              <a:t>Autoregressive generation</a:t>
            </a:r>
            <a:endParaRPr dirty="0"/>
          </a:p>
          <a:p>
            <a:pPr marL="1371600" lvl="2" indent="-381000" algn="l" rtl="0">
              <a:lnSpc>
                <a:spcPct val="100000"/>
              </a:lnSpc>
              <a:spcBef>
                <a:spcPts val="0"/>
              </a:spcBef>
              <a:spcAft>
                <a:spcPts val="0"/>
              </a:spcAft>
              <a:buSzPts val="2400"/>
              <a:buChar char="•"/>
            </a:pPr>
            <a:r>
              <a:rPr lang="en-US" dirty="0"/>
              <a:t>Prompt phase</a:t>
            </a:r>
            <a:endParaRPr dirty="0"/>
          </a:p>
          <a:p>
            <a:pPr marL="1371600" lvl="2" indent="-381000" algn="l" rtl="0">
              <a:lnSpc>
                <a:spcPct val="100000"/>
              </a:lnSpc>
              <a:spcBef>
                <a:spcPts val="0"/>
              </a:spcBef>
              <a:spcAft>
                <a:spcPts val="0"/>
              </a:spcAft>
              <a:buSzPts val="2400"/>
              <a:buChar char="•"/>
            </a:pPr>
            <a:r>
              <a:rPr lang="en-US" dirty="0"/>
              <a:t>Autoregressive generation phase</a:t>
            </a:r>
          </a:p>
          <a:p>
            <a:pPr marL="76200" indent="0">
              <a:spcBef>
                <a:spcPts val="0"/>
              </a:spcBef>
              <a:buSzPts val="2400"/>
              <a:buNone/>
            </a:pPr>
            <a:endParaRPr dirty="0"/>
          </a:p>
        </p:txBody>
      </p:sp>
      <p:pic>
        <p:nvPicPr>
          <p:cNvPr id="2" name="图片 1">
            <a:extLst>
              <a:ext uri="{FF2B5EF4-FFF2-40B4-BE49-F238E27FC236}">
                <a16:creationId xmlns:a16="http://schemas.microsoft.com/office/drawing/2014/main" id="{DDDE97A4-DF09-6FBE-302D-7DF0DED57130}"/>
              </a:ext>
            </a:extLst>
          </p:cNvPr>
          <p:cNvPicPr>
            <a:picLocks noChangeAspect="1"/>
          </p:cNvPicPr>
          <p:nvPr/>
        </p:nvPicPr>
        <p:blipFill>
          <a:blip r:embed="rId3"/>
          <a:stretch>
            <a:fillRect/>
          </a:stretch>
        </p:blipFill>
        <p:spPr>
          <a:xfrm>
            <a:off x="76098" y="3550849"/>
            <a:ext cx="8447479" cy="3307151"/>
          </a:xfrm>
          <a:prstGeom prst="rect">
            <a:avLst/>
          </a:prstGeom>
        </p:spPr>
      </p:pic>
      <p:pic>
        <p:nvPicPr>
          <p:cNvPr id="3" name="图片 2">
            <a:extLst>
              <a:ext uri="{FF2B5EF4-FFF2-40B4-BE49-F238E27FC236}">
                <a16:creationId xmlns:a16="http://schemas.microsoft.com/office/drawing/2014/main" id="{C266C468-B53F-A77D-164C-A7457388AA45}"/>
              </a:ext>
            </a:extLst>
          </p:cNvPr>
          <p:cNvPicPr>
            <a:picLocks noChangeAspect="1"/>
          </p:cNvPicPr>
          <p:nvPr/>
        </p:nvPicPr>
        <p:blipFill>
          <a:blip r:embed="rId4"/>
          <a:stretch>
            <a:fillRect/>
          </a:stretch>
        </p:blipFill>
        <p:spPr>
          <a:xfrm>
            <a:off x="6654445" y="1502108"/>
            <a:ext cx="5233114" cy="2048741"/>
          </a:xfrm>
          <a:prstGeom prst="rect">
            <a:avLst/>
          </a:prstGeom>
        </p:spPr>
      </p:pic>
    </p:spTree>
    <p:extLst>
      <p:ext uri="{BB962C8B-B14F-4D97-AF65-F5344CB8AC3E}">
        <p14:creationId xmlns:p14="http://schemas.microsoft.com/office/powerpoint/2010/main" val="3629425236"/>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2455166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1870571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26136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2046650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1503979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2251776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26" name="Google Shape;226;p16"/>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sz="2000">
              <a:solidFill>
                <a:srgbClr val="FFFFFF"/>
              </a:solidFill>
            </a:endParaRPr>
          </a:p>
        </p:txBody>
      </p:sp>
      <p:sp>
        <p:nvSpPr>
          <p:cNvPr id="227" name="Google Shape;227;p16"/>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Parallel Sampling</a:t>
            </a:r>
            <a:endParaRPr/>
          </a:p>
        </p:txBody>
      </p:sp>
      <p:pic>
        <p:nvPicPr>
          <p:cNvPr id="228" name="Google Shape;228;p16"/>
          <p:cNvPicPr preferRelativeResize="0"/>
          <p:nvPr/>
        </p:nvPicPr>
        <p:blipFill>
          <a:blip r:embed="rId3"/>
          <a:srcRect/>
          <a:stretch/>
        </p:blipFill>
        <p:spPr>
          <a:xfrm>
            <a:off x="684874" y="1088480"/>
            <a:ext cx="10822250" cy="5320940"/>
          </a:xfrm>
          <a:prstGeom prst="rect">
            <a:avLst/>
          </a:prstGeom>
          <a:noFill/>
          <a:ln>
            <a:noFill/>
          </a:ln>
        </p:spPr>
      </p:pic>
    </p:spTree>
    <p:extLst>
      <p:ext uri="{BB962C8B-B14F-4D97-AF65-F5344CB8AC3E}">
        <p14:creationId xmlns:p14="http://schemas.microsoft.com/office/powerpoint/2010/main" val="3033308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7"/>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Maintains top-k sequences at each time step</a:t>
            </a:r>
            <a:endParaRPr/>
          </a:p>
          <a:p>
            <a:pPr marL="457200" lvl="0" indent="-431800" algn="l" rtl="0">
              <a:lnSpc>
                <a:spcPct val="100000"/>
              </a:lnSpc>
              <a:spcBef>
                <a:spcPts val="0"/>
              </a:spcBef>
              <a:spcAft>
                <a:spcPts val="0"/>
              </a:spcAft>
              <a:buSzPts val="3200"/>
              <a:buChar char="•"/>
            </a:pPr>
            <a:r>
              <a:rPr lang="en-US"/>
              <a:t>May share the initial tokens (like parallel sampling) as well as future generated tokens (e.g., Block 0, 1, 3)</a:t>
            </a:r>
            <a:endParaRPr/>
          </a:p>
          <a:p>
            <a:pPr marL="457200" lvl="0" indent="-431800" algn="l" rtl="0">
              <a:lnSpc>
                <a:spcPct val="100000"/>
              </a:lnSpc>
              <a:spcBef>
                <a:spcPts val="0"/>
              </a:spcBef>
              <a:spcAft>
                <a:spcPts val="0"/>
              </a:spcAft>
              <a:buSzPts val="3200"/>
              <a:buChar char="•"/>
            </a:pPr>
            <a:r>
              <a:rPr lang="en-US"/>
              <a:t>Generated sequences may split or terminate in arbitrary ways</a:t>
            </a:r>
            <a:endParaRPr/>
          </a:p>
        </p:txBody>
      </p:sp>
      <p:sp>
        <p:nvSpPr>
          <p:cNvPr id="235" name="Google Shape;235;p17"/>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sz="2000">
              <a:solidFill>
                <a:srgbClr val="FFFFFF"/>
              </a:solidFill>
            </a:endParaRPr>
          </a:p>
        </p:txBody>
      </p:sp>
      <p:sp>
        <p:nvSpPr>
          <p:cNvPr id="236" name="Google Shape;236;p17"/>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Beam Search</a:t>
            </a:r>
            <a:endParaRPr/>
          </a:p>
        </p:txBody>
      </p:sp>
      <p:pic>
        <p:nvPicPr>
          <p:cNvPr id="237" name="Google Shape;237;p17"/>
          <p:cNvPicPr preferRelativeResize="0"/>
          <p:nvPr/>
        </p:nvPicPr>
        <p:blipFill rotWithShape="1">
          <a:blip r:embed="rId3">
            <a:alphaModFix/>
          </a:blip>
          <a:srcRect/>
          <a:stretch/>
        </p:blipFill>
        <p:spPr>
          <a:xfrm>
            <a:off x="2034375" y="3760352"/>
            <a:ext cx="8123249" cy="2935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8"/>
          <p:cNvSpPr txBox="1">
            <a:spLocks noGrp="1"/>
          </p:cNvSpPr>
          <p:nvPr>
            <p:ph type="body" idx="2"/>
          </p:nvPr>
        </p:nvSpPr>
        <p:spPr>
          <a:xfrm>
            <a:off x="6197600" y="1405005"/>
            <a:ext cx="5384700" cy="472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p:txBody>
      </p:sp>
      <p:sp>
        <p:nvSpPr>
          <p:cNvPr id="244" name="Google Shape;244;p18"/>
          <p:cNvSpPr txBox="1">
            <a:spLocks noGrp="1"/>
          </p:cNvSpPr>
          <p:nvPr>
            <p:ph type="body" idx="1"/>
          </p:nvPr>
        </p:nvSpPr>
        <p:spPr>
          <a:xfrm>
            <a:off x="609600" y="1405007"/>
            <a:ext cx="5384700" cy="47211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0"/>
              </a:spcBef>
              <a:spcAft>
                <a:spcPts val="0"/>
              </a:spcAft>
              <a:buSzPts val="3200"/>
              <a:buChar char="•"/>
            </a:pPr>
            <a:r>
              <a:rPr lang="en-US" dirty="0"/>
              <a:t>Many prompting techniques require shared prefixes</a:t>
            </a:r>
            <a:endParaRPr dirty="0"/>
          </a:p>
          <a:p>
            <a:pPr marL="914400" lvl="1" indent="-406400" algn="l" rtl="0">
              <a:lnSpc>
                <a:spcPct val="100000"/>
              </a:lnSpc>
              <a:spcBef>
                <a:spcPts val="0"/>
              </a:spcBef>
              <a:spcAft>
                <a:spcPts val="0"/>
              </a:spcAft>
              <a:buSzPts val="2800"/>
              <a:buChar char="o"/>
            </a:pPr>
            <a:r>
              <a:rPr lang="en-US" dirty="0"/>
              <a:t>Few-shot tasks</a:t>
            </a:r>
            <a:endParaRPr dirty="0"/>
          </a:p>
          <a:p>
            <a:pPr marL="914400" lvl="1" indent="-406400" algn="l" rtl="0">
              <a:lnSpc>
                <a:spcPct val="100000"/>
              </a:lnSpc>
              <a:spcBef>
                <a:spcPts val="0"/>
              </a:spcBef>
              <a:spcAft>
                <a:spcPts val="0"/>
              </a:spcAft>
              <a:buSzPts val="2800"/>
              <a:buChar char="o"/>
            </a:pPr>
            <a:r>
              <a:rPr lang="en-US" dirty="0"/>
              <a:t>System prompt</a:t>
            </a:r>
            <a:endParaRPr dirty="0"/>
          </a:p>
          <a:p>
            <a:pPr marL="457200" lvl="0" indent="-431800" algn="l" rtl="0">
              <a:lnSpc>
                <a:spcPct val="100000"/>
              </a:lnSpc>
              <a:spcBef>
                <a:spcPts val="0"/>
              </a:spcBef>
              <a:spcAft>
                <a:spcPts val="0"/>
              </a:spcAft>
              <a:buSzPts val="3200"/>
              <a:buChar char="•"/>
            </a:pPr>
            <a:r>
              <a:rPr lang="en-US" dirty="0"/>
              <a:t>KV cache can be precomputed and treated like a shared resource</a:t>
            </a:r>
            <a:endParaRPr dirty="0"/>
          </a:p>
          <a:p>
            <a:pPr marL="457200" lvl="0" indent="-431800" algn="l" rtl="0">
              <a:lnSpc>
                <a:spcPct val="100000"/>
              </a:lnSpc>
              <a:spcBef>
                <a:spcPts val="0"/>
              </a:spcBef>
              <a:spcAft>
                <a:spcPts val="0"/>
              </a:spcAft>
              <a:buSzPts val="3200"/>
              <a:buChar char="•"/>
            </a:pPr>
            <a:r>
              <a:rPr lang="en-US" dirty="0"/>
              <a:t>Last block is clone on write</a:t>
            </a:r>
            <a:endParaRPr dirty="0"/>
          </a:p>
        </p:txBody>
      </p:sp>
      <p:sp>
        <p:nvSpPr>
          <p:cNvPr id="245" name="Google Shape;245;p18"/>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sz="2000">
              <a:solidFill>
                <a:srgbClr val="FFFFFF"/>
              </a:solidFill>
            </a:endParaRPr>
          </a:p>
        </p:txBody>
      </p:sp>
      <p:sp>
        <p:nvSpPr>
          <p:cNvPr id="246" name="Google Shape;246;p18"/>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Shared Prefix</a:t>
            </a:r>
            <a:endParaRPr/>
          </a:p>
        </p:txBody>
      </p:sp>
      <p:pic>
        <p:nvPicPr>
          <p:cNvPr id="247" name="Google Shape;247;p18"/>
          <p:cNvPicPr preferRelativeResize="0"/>
          <p:nvPr/>
        </p:nvPicPr>
        <p:blipFill rotWithShape="1">
          <a:blip r:embed="rId3">
            <a:alphaModFix/>
          </a:blip>
          <a:srcRect l="2104"/>
          <a:stretch/>
        </p:blipFill>
        <p:spPr>
          <a:xfrm>
            <a:off x="5758675" y="2549525"/>
            <a:ext cx="6262549" cy="24320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6F369A-5332-447B-FD5F-38101CBAB8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905180-C4F6-6ED5-5808-55922FD9DF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sz="2000">
              <a:solidFill>
                <a:srgbClr val="FFFFFF"/>
              </a:solidFill>
            </a:endParaRPr>
          </a:p>
        </p:txBody>
      </p:sp>
      <p:sp>
        <p:nvSpPr>
          <p:cNvPr id="6" name="Title 5">
            <a:extLst>
              <a:ext uri="{FF2B5EF4-FFF2-40B4-BE49-F238E27FC236}">
                <a16:creationId xmlns:a16="http://schemas.microsoft.com/office/drawing/2014/main" id="{A78E8E20-1177-ADB1-9186-5FD87E7DC29C}"/>
              </a:ext>
            </a:extLst>
          </p:cNvPr>
          <p:cNvSpPr>
            <a:spLocks noGrp="1"/>
          </p:cNvSpPr>
          <p:nvPr>
            <p:ph type="title"/>
          </p:nvPr>
        </p:nvSpPr>
        <p:spPr>
          <a:xfrm>
            <a:off x="0" y="-383032"/>
            <a:ext cx="12192000" cy="1178719"/>
          </a:xfrm>
        </p:spPr>
        <p:txBody>
          <a:bodyPr/>
          <a:lstStyle/>
          <a:p>
            <a:r>
              <a:rPr lang="en-US" sz="4000" dirty="0"/>
              <a:t>KV Cache Manager Code</a:t>
            </a:r>
          </a:p>
        </p:txBody>
      </p:sp>
      <p:pic>
        <p:nvPicPr>
          <p:cNvPr id="9" name="Picture 8" descr="A screen shot of a computer program&#10;&#10;Description automatically generated">
            <a:extLst>
              <a:ext uri="{FF2B5EF4-FFF2-40B4-BE49-F238E27FC236}">
                <a16:creationId xmlns:a16="http://schemas.microsoft.com/office/drawing/2014/main" id="{88E85335-539F-B108-9BD6-1C73276617DD}"/>
              </a:ext>
            </a:extLst>
          </p:cNvPr>
          <p:cNvPicPr>
            <a:picLocks noChangeAspect="1"/>
          </p:cNvPicPr>
          <p:nvPr/>
        </p:nvPicPr>
        <p:blipFill rotWithShape="1">
          <a:blip r:embed="rId3"/>
          <a:srcRect b="25774"/>
          <a:stretch/>
        </p:blipFill>
        <p:spPr>
          <a:xfrm>
            <a:off x="-5720" y="517422"/>
            <a:ext cx="6096000" cy="3268694"/>
          </a:xfrm>
          <a:prstGeom prst="rect">
            <a:avLst/>
          </a:prstGeom>
          <a:ln>
            <a:noFill/>
          </a:ln>
        </p:spPr>
      </p:pic>
      <p:pic>
        <p:nvPicPr>
          <p:cNvPr id="16" name="Picture 15" descr="A screen shot of a computer code&#10;&#10;Description automatically generated">
            <a:extLst>
              <a:ext uri="{FF2B5EF4-FFF2-40B4-BE49-F238E27FC236}">
                <a16:creationId xmlns:a16="http://schemas.microsoft.com/office/drawing/2014/main" id="{EFDCC6F2-DA46-3BF1-FEF8-308D7EACAA00}"/>
              </a:ext>
            </a:extLst>
          </p:cNvPr>
          <p:cNvPicPr>
            <a:picLocks noChangeAspect="1"/>
          </p:cNvPicPr>
          <p:nvPr/>
        </p:nvPicPr>
        <p:blipFill>
          <a:blip r:embed="rId4"/>
          <a:stretch>
            <a:fillRect/>
          </a:stretch>
        </p:blipFill>
        <p:spPr>
          <a:xfrm>
            <a:off x="6096000" y="1772996"/>
            <a:ext cx="6096000" cy="5085004"/>
          </a:xfrm>
          <a:prstGeom prst="rect">
            <a:avLst/>
          </a:prstGeom>
          <a:ln>
            <a:noFill/>
          </a:ln>
        </p:spPr>
      </p:pic>
      <p:pic>
        <p:nvPicPr>
          <p:cNvPr id="20" name="Picture 19" descr="A screen shot of a computer program&#10;&#10;Description automatically generated">
            <a:extLst>
              <a:ext uri="{FF2B5EF4-FFF2-40B4-BE49-F238E27FC236}">
                <a16:creationId xmlns:a16="http://schemas.microsoft.com/office/drawing/2014/main" id="{94E237D3-D603-836E-1553-D54D60514564}"/>
              </a:ext>
            </a:extLst>
          </p:cNvPr>
          <p:cNvPicPr>
            <a:picLocks noChangeAspect="1"/>
          </p:cNvPicPr>
          <p:nvPr/>
        </p:nvPicPr>
        <p:blipFill rotWithShape="1">
          <a:blip r:embed="rId3"/>
          <a:srcRect t="74570" r="9845" b="1"/>
          <a:stretch/>
        </p:blipFill>
        <p:spPr>
          <a:xfrm>
            <a:off x="6096000" y="517423"/>
            <a:ext cx="6096000" cy="1242125"/>
          </a:xfrm>
          <a:prstGeom prst="rect">
            <a:avLst/>
          </a:prstGeom>
          <a:ln>
            <a:noFill/>
          </a:ln>
        </p:spPr>
      </p:pic>
      <p:pic>
        <p:nvPicPr>
          <p:cNvPr id="21" name="Picture 20" descr="A screen shot of a computer screen&#10;&#10;Description automatically generated">
            <a:extLst>
              <a:ext uri="{FF2B5EF4-FFF2-40B4-BE49-F238E27FC236}">
                <a16:creationId xmlns:a16="http://schemas.microsoft.com/office/drawing/2014/main" id="{FD40871B-013B-EA6E-4C7A-82127A01B1F9}"/>
              </a:ext>
            </a:extLst>
          </p:cNvPr>
          <p:cNvPicPr>
            <a:picLocks noChangeAspect="1"/>
          </p:cNvPicPr>
          <p:nvPr/>
        </p:nvPicPr>
        <p:blipFill>
          <a:blip r:embed="rId5"/>
          <a:stretch>
            <a:fillRect/>
          </a:stretch>
        </p:blipFill>
        <p:spPr>
          <a:xfrm>
            <a:off x="-5720" y="3799564"/>
            <a:ext cx="6096000" cy="3058437"/>
          </a:xfrm>
          <a:prstGeom prst="rect">
            <a:avLst/>
          </a:prstGeom>
          <a:ln>
            <a:noFill/>
          </a:ln>
        </p:spPr>
      </p:pic>
    </p:spTree>
    <p:extLst>
      <p:ext uri="{BB962C8B-B14F-4D97-AF65-F5344CB8AC3E}">
        <p14:creationId xmlns:p14="http://schemas.microsoft.com/office/powerpoint/2010/main" val="606162627"/>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sz="2000">
              <a:solidFill>
                <a:srgbClr val="FFFFFF"/>
              </a:solidFill>
            </a:endParaRPr>
          </a:p>
        </p:txBody>
      </p:sp>
      <p:sp>
        <p:nvSpPr>
          <p:cNvPr id="82" name="Google Shape;82;p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Background and Related Work</a:t>
            </a:r>
            <a:endParaRPr/>
          </a:p>
        </p:txBody>
      </p:sp>
      <p:sp>
        <p:nvSpPr>
          <p:cNvPr id="83" name="Google Shape;83;p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Large Language Serving</a:t>
            </a:r>
            <a:endParaRPr dirty="0"/>
          </a:p>
          <a:p>
            <a:pPr marL="914400" lvl="1" indent="-406400" algn="l" rtl="0">
              <a:lnSpc>
                <a:spcPct val="100000"/>
              </a:lnSpc>
              <a:spcBef>
                <a:spcPts val="0"/>
              </a:spcBef>
              <a:spcAft>
                <a:spcPts val="0"/>
              </a:spcAft>
              <a:buSzPts val="2800"/>
              <a:buChar char="o"/>
            </a:pPr>
            <a:r>
              <a:rPr lang="en-US" dirty="0"/>
              <a:t>Batching Technologies</a:t>
            </a:r>
            <a:endParaRPr dirty="0"/>
          </a:p>
          <a:p>
            <a:pPr marL="1371600" lvl="2" indent="-381000" algn="l" rtl="0">
              <a:lnSpc>
                <a:spcPct val="100000"/>
              </a:lnSpc>
              <a:spcBef>
                <a:spcPts val="0"/>
              </a:spcBef>
              <a:spcAft>
                <a:spcPts val="0"/>
              </a:spcAft>
              <a:buSzPts val="2400"/>
              <a:buChar char="•"/>
            </a:pPr>
            <a:r>
              <a:rPr lang="en-US" dirty="0"/>
              <a:t>Iteration-level batching instead of request-level</a:t>
            </a:r>
            <a:endParaRPr dirty="0"/>
          </a:p>
          <a:p>
            <a:pPr marL="1371600" lvl="2" indent="-381000" algn="l" rtl="0">
              <a:lnSpc>
                <a:spcPct val="100000"/>
              </a:lnSpc>
              <a:spcBef>
                <a:spcPts val="0"/>
              </a:spcBef>
              <a:spcAft>
                <a:spcPts val="0"/>
              </a:spcAft>
              <a:buSzPts val="2400"/>
              <a:buChar char="•"/>
            </a:pPr>
            <a:r>
              <a:rPr lang="en-US" dirty="0"/>
              <a:t>Specific GPU kernels to eliminate the padding</a:t>
            </a:r>
            <a:endParaRPr dirty="0"/>
          </a:p>
          <a:p>
            <a:pPr marL="1371600" lvl="2" indent="-381000" algn="l" rtl="0">
              <a:lnSpc>
                <a:spcPct val="100000"/>
              </a:lnSpc>
              <a:spcBef>
                <a:spcPts val="0"/>
              </a:spcBef>
              <a:spcAft>
                <a:spcPts val="0"/>
              </a:spcAft>
              <a:buSzPts val="2400"/>
              <a:buChar char="•"/>
            </a:pPr>
            <a:r>
              <a:rPr lang="en-US" dirty="0"/>
              <a:t>Constraints of the number of batched requests: </a:t>
            </a:r>
            <a:r>
              <a:rPr lang="en-US" b="1" dirty="0">
                <a:latin typeface="Helvetica Neue"/>
                <a:ea typeface="Helvetica Neue"/>
                <a:cs typeface="Helvetica Neue"/>
                <a:sym typeface="Helvetica Neue"/>
              </a:rPr>
              <a:t>Memory-Bound </a:t>
            </a:r>
            <a:endParaRPr b="1" dirty="0">
              <a:latin typeface="Helvetica Neue"/>
              <a:ea typeface="Helvetica Neue"/>
              <a:cs typeface="Helvetica Neue"/>
              <a:sym typeface="Helvetica Neue"/>
            </a:endParaRPr>
          </a:p>
        </p:txBody>
      </p:sp>
    </p:spTree>
    <p:extLst>
      <p:ext uri="{BB962C8B-B14F-4D97-AF65-F5344CB8AC3E}">
        <p14:creationId xmlns:p14="http://schemas.microsoft.com/office/powerpoint/2010/main" val="1280282194"/>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6F369A-5332-447B-FD5F-38101CBAB8DC}"/>
              </a:ext>
            </a:extLst>
          </p:cNvPr>
          <p:cNvSpPr>
            <a:spLocks noGrp="1"/>
          </p:cNvSpPr>
          <p:nvPr>
            <p:ph type="body" idx="1"/>
          </p:nvPr>
        </p:nvSpPr>
        <p:spPr>
          <a:xfrm>
            <a:off x="0" y="457200"/>
            <a:ext cx="12192000" cy="6400800"/>
          </a:xfrm>
        </p:spPr>
        <p:txBody>
          <a:bodyPr numCol="2"/>
          <a:lstStyle/>
          <a:p>
            <a:pPr marL="0" indent="0">
              <a:spcBef>
                <a:spcPts val="0"/>
              </a:spcBef>
              <a:buNone/>
            </a:pPr>
            <a:r>
              <a:rPr lang="en-US" sz="1100" dirty="0">
                <a:latin typeface="Andale Mono" panose="020B0509000000000004" pitchFamily="49" charset="0"/>
              </a:rPr>
              <a:t>class </a:t>
            </a:r>
            <a:r>
              <a:rPr lang="en-US" sz="1100" dirty="0" err="1">
                <a:latin typeface="Andale Mono" panose="020B0509000000000004" pitchFamily="49" charset="0"/>
              </a:rPr>
              <a:t>BlockSpaceManager</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"""Manages the mapping between logical and physical token blocks."""</a:t>
            </a:r>
          </a:p>
          <a:p>
            <a:pPr marL="0" indent="0">
              <a:spcBef>
                <a:spcPts val="0"/>
              </a:spcBef>
              <a:buNone/>
            </a:pPr>
            <a:r>
              <a:rPr lang="en-US" sz="1100" dirty="0">
                <a:latin typeface="Andale Mono" panose="020B0509000000000004" pitchFamily="49" charset="0"/>
              </a:rPr>
              <a:t>    def allocate(self, </a:t>
            </a:r>
            <a:r>
              <a:rPr lang="en-US" sz="1100" dirty="0" err="1">
                <a:latin typeface="Andale Mono" panose="020B0509000000000004" pitchFamily="49" charset="0"/>
              </a:rPr>
              <a:t>seq_group</a:t>
            </a:r>
            <a:r>
              <a:rPr lang="en-US" sz="1100" dirty="0">
                <a:latin typeface="Andale Mono" panose="020B0509000000000004" pitchFamily="49" charset="0"/>
              </a:rPr>
              <a:t>: </a:t>
            </a:r>
            <a:r>
              <a:rPr lang="en-US" sz="1100" dirty="0" err="1">
                <a:latin typeface="Andale Mono" panose="020B0509000000000004" pitchFamily="49" charset="0"/>
              </a:rPr>
              <a:t>SequenceGroup</a:t>
            </a:r>
            <a:r>
              <a:rPr lang="en-US" sz="1100" dirty="0">
                <a:latin typeface="Andale Mono" panose="020B0509000000000004" pitchFamily="49" charset="0"/>
              </a:rPr>
              <a:t>) -&gt; None:</a:t>
            </a:r>
          </a:p>
          <a:p>
            <a:pPr marL="0" indent="0">
              <a:spcBef>
                <a:spcPts val="0"/>
              </a:spcBef>
              <a:buNone/>
            </a:pPr>
            <a:r>
              <a:rPr lang="en-US" sz="1100" dirty="0">
                <a:latin typeface="Andale Mono" panose="020B0509000000000004" pitchFamily="49" charset="0"/>
              </a:rPr>
              <a:t>        # NOTE: Here we assume that all sequences in the group have the same</a:t>
            </a:r>
          </a:p>
          <a:p>
            <a:pPr marL="0" indent="0">
              <a:spcBef>
                <a:spcPts val="0"/>
              </a:spcBef>
              <a:buNone/>
            </a:pPr>
            <a:r>
              <a:rPr lang="en-US" sz="1100" dirty="0">
                <a:latin typeface="Andale Mono" panose="020B0509000000000004" pitchFamily="49" charset="0"/>
              </a:rPr>
              <a:t>        # prompt.</a:t>
            </a:r>
          </a:p>
          <a:p>
            <a:pPr marL="0" indent="0">
              <a:spcBef>
                <a:spcPts val="0"/>
              </a:spcBef>
              <a:buNone/>
            </a:pPr>
            <a:r>
              <a:rPr lang="en-US" sz="1100" dirty="0">
                <a:latin typeface="Andale Mono" panose="020B0509000000000004" pitchFamily="49" charset="0"/>
              </a:rPr>
              <a:t>        seq = </a:t>
            </a:r>
            <a:r>
              <a:rPr lang="en-US" sz="1100" dirty="0" err="1">
                <a:latin typeface="Andale Mono" panose="020B0509000000000004" pitchFamily="49" charset="0"/>
              </a:rPr>
              <a:t>seq_group.get_seqs</a:t>
            </a:r>
            <a:r>
              <a:rPr lang="en-US" sz="1100" dirty="0">
                <a:latin typeface="Andale Mono" panose="020B0509000000000004" pitchFamily="49" charset="0"/>
              </a:rPr>
              <a:t>(status=</a:t>
            </a:r>
            <a:r>
              <a:rPr lang="en-US" sz="1100" dirty="0" err="1">
                <a:latin typeface="Andale Mono" panose="020B0509000000000004" pitchFamily="49" charset="0"/>
              </a:rPr>
              <a:t>SequenceStatus.WAITING</a:t>
            </a:r>
            <a:r>
              <a:rPr lang="en-US" sz="1100" dirty="0">
                <a:latin typeface="Andale Mono" panose="020B0509000000000004" pitchFamily="49" charset="0"/>
              </a:rPr>
              <a:t>)[0]</a:t>
            </a:r>
          </a:p>
          <a:p>
            <a:pPr marL="0" indent="0">
              <a:spcBef>
                <a:spcPts val="0"/>
              </a:spcBef>
              <a:buNone/>
            </a:pPr>
            <a:r>
              <a:rPr lang="en-US" sz="1100" dirty="0">
                <a:latin typeface="Andale Mono" panose="020B0509000000000004" pitchFamily="49" charset="0"/>
              </a:rPr>
              <a:t>        # Allocate new physical token blocks that will store the prompt tokens.</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num_prompt_blocks</a:t>
            </a:r>
            <a:r>
              <a:rPr lang="en-US" sz="1100" dirty="0">
                <a:latin typeface="Andale Mono" panose="020B0509000000000004" pitchFamily="49" charset="0"/>
              </a:rPr>
              <a:t> = </a:t>
            </a:r>
            <a:r>
              <a:rPr lang="en-US" sz="1100" dirty="0" err="1">
                <a:latin typeface="Andale Mono" panose="020B0509000000000004" pitchFamily="49" charset="0"/>
              </a:rPr>
              <a:t>len</a:t>
            </a:r>
            <a:r>
              <a:rPr lang="en-US" sz="1100" dirty="0">
                <a:latin typeface="Andale Mono" panose="020B0509000000000004" pitchFamily="49" charset="0"/>
              </a:rPr>
              <a:t>(</a:t>
            </a:r>
            <a:r>
              <a:rPr lang="en-US" sz="1100" dirty="0" err="1">
                <a:latin typeface="Andale Mono" panose="020B0509000000000004" pitchFamily="49" charset="0"/>
              </a:rPr>
              <a:t>seq.logical_token_blocks</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block_table</a:t>
            </a:r>
            <a:r>
              <a:rPr lang="en-US" sz="1100" dirty="0">
                <a:latin typeface="Andale Mono" panose="020B0509000000000004" pitchFamily="49" charset="0"/>
              </a:rPr>
              <a:t>: </a:t>
            </a:r>
            <a:r>
              <a:rPr lang="en-US" sz="1100" dirty="0" err="1">
                <a:latin typeface="Andale Mono" panose="020B0509000000000004" pitchFamily="49" charset="0"/>
              </a:rPr>
              <a:t>BlockTable</a:t>
            </a:r>
            <a:r>
              <a:rPr lang="en-US" sz="1100" dirty="0">
                <a:latin typeface="Andale Mono" panose="020B0509000000000004" pitchFamily="49" charset="0"/>
              </a:rPr>
              <a:t> = []</a:t>
            </a:r>
          </a:p>
          <a:p>
            <a:pPr marL="0" indent="0">
              <a:spcBef>
                <a:spcPts val="0"/>
              </a:spcBef>
              <a:buNone/>
            </a:pPr>
            <a:r>
              <a:rPr lang="en-US" sz="1100" dirty="0">
                <a:latin typeface="Andale Mono" panose="020B0509000000000004" pitchFamily="49" charset="0"/>
              </a:rPr>
              <a:t>        for </a:t>
            </a:r>
            <a:r>
              <a:rPr lang="en-US" sz="1100" dirty="0" err="1">
                <a:latin typeface="Andale Mono" panose="020B0509000000000004" pitchFamily="49" charset="0"/>
              </a:rPr>
              <a:t>logical_idx</a:t>
            </a:r>
            <a:r>
              <a:rPr lang="en-US" sz="1100" dirty="0">
                <a:latin typeface="Andale Mono" panose="020B0509000000000004" pitchFamily="49" charset="0"/>
              </a:rPr>
              <a:t> in range(</a:t>
            </a:r>
            <a:r>
              <a:rPr lang="en-US" sz="1100" dirty="0" err="1">
                <a:latin typeface="Andale Mono" panose="020B0509000000000004" pitchFamily="49" charset="0"/>
              </a:rPr>
              <a:t>num_prompt_blocks</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block = </a:t>
            </a:r>
            <a:r>
              <a:rPr lang="en-US" sz="1100" dirty="0" err="1">
                <a:latin typeface="Andale Mono" panose="020B0509000000000004" pitchFamily="49" charset="0"/>
              </a:rPr>
              <a:t>self.gpu_allocator.allocate</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 Set the reference counts of the token blocks.</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block.ref_count</a:t>
            </a:r>
            <a:r>
              <a:rPr lang="en-US" sz="1100" dirty="0">
                <a:latin typeface="Andale Mono" panose="020B0509000000000004" pitchFamily="49" charset="0"/>
              </a:rPr>
              <a:t> = </a:t>
            </a:r>
            <a:r>
              <a:rPr lang="en-US" sz="1100" dirty="0" err="1">
                <a:latin typeface="Andale Mono" panose="020B0509000000000004" pitchFamily="49" charset="0"/>
              </a:rPr>
              <a:t>seq_group.num_seqs</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block_table.append</a:t>
            </a:r>
            <a:r>
              <a:rPr lang="en-US" sz="1100" dirty="0">
                <a:latin typeface="Andale Mono" panose="020B0509000000000004" pitchFamily="49" charset="0"/>
              </a:rPr>
              <a:t>(block)</a:t>
            </a:r>
          </a:p>
          <a:p>
            <a:pPr marL="0" indent="0">
              <a:spcBef>
                <a:spcPts val="0"/>
              </a:spcBef>
              <a:buNone/>
            </a:pPr>
            <a:r>
              <a:rPr lang="en-US" sz="1100" dirty="0">
                <a:latin typeface="Andale Mono" panose="020B0509000000000004" pitchFamily="49" charset="0"/>
              </a:rPr>
              <a:t>        # Assign the block table for each sequence.</a:t>
            </a:r>
          </a:p>
          <a:p>
            <a:pPr marL="0" indent="0">
              <a:spcBef>
                <a:spcPts val="0"/>
              </a:spcBef>
              <a:buNone/>
            </a:pPr>
            <a:r>
              <a:rPr lang="en-US" sz="1100" dirty="0">
                <a:latin typeface="Andale Mono" panose="020B0509000000000004" pitchFamily="49" charset="0"/>
              </a:rPr>
              <a:t>        for seq in </a:t>
            </a:r>
            <a:r>
              <a:rPr lang="en-US" sz="1100" dirty="0" err="1">
                <a:latin typeface="Andale Mono" panose="020B0509000000000004" pitchFamily="49" charset="0"/>
              </a:rPr>
              <a:t>seq_group.get_seqs</a:t>
            </a:r>
            <a:r>
              <a:rPr lang="en-US" sz="1100" dirty="0">
                <a:latin typeface="Andale Mono" panose="020B0509000000000004" pitchFamily="49" charset="0"/>
              </a:rPr>
              <a:t>(status=</a:t>
            </a:r>
            <a:r>
              <a:rPr lang="en-US" sz="1100" dirty="0" err="1">
                <a:latin typeface="Andale Mono" panose="020B0509000000000004" pitchFamily="49" charset="0"/>
              </a:rPr>
              <a:t>SequenceStatus.WAITING</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self.block_tables</a:t>
            </a:r>
            <a:r>
              <a:rPr lang="en-US" sz="1100" dirty="0">
                <a:latin typeface="Andale Mono" panose="020B0509000000000004" pitchFamily="49" charset="0"/>
              </a:rPr>
              <a:t>[</a:t>
            </a:r>
            <a:r>
              <a:rPr lang="en-US" sz="1100" dirty="0" err="1">
                <a:latin typeface="Andale Mono" panose="020B0509000000000004" pitchFamily="49" charset="0"/>
              </a:rPr>
              <a:t>seq.seq_id</a:t>
            </a:r>
            <a:r>
              <a:rPr lang="en-US" sz="1100" dirty="0">
                <a:latin typeface="Andale Mono" panose="020B0509000000000004" pitchFamily="49" charset="0"/>
              </a:rPr>
              <a:t>] = </a:t>
            </a:r>
            <a:r>
              <a:rPr lang="en-US" sz="1100" dirty="0" err="1">
                <a:latin typeface="Andale Mono" panose="020B0509000000000004" pitchFamily="49" charset="0"/>
              </a:rPr>
              <a:t>block_table.copy</a:t>
            </a:r>
            <a:r>
              <a:rPr lang="en-US" sz="1100" dirty="0">
                <a:latin typeface="Andale Mono" panose="020B0509000000000004" pitchFamily="49" charset="0"/>
              </a:rPr>
              <a:t>()</a:t>
            </a:r>
          </a:p>
          <a:p>
            <a:pPr marL="0" indent="0">
              <a:spcBef>
                <a:spcPts val="0"/>
              </a:spcBef>
              <a:buNone/>
            </a:pPr>
            <a:endParaRPr lang="en-US" sz="1100" dirty="0">
              <a:latin typeface="Andale Mono" panose="020B0509000000000004" pitchFamily="49" charset="0"/>
            </a:endParaRPr>
          </a:p>
          <a:p>
            <a:pPr marL="0" indent="0">
              <a:spcBef>
                <a:spcPts val="0"/>
              </a:spcBef>
              <a:buNone/>
            </a:pPr>
            <a:r>
              <a:rPr lang="en-US" sz="1100" dirty="0">
                <a:latin typeface="Andale Mono" panose="020B0509000000000004" pitchFamily="49" charset="0"/>
              </a:rPr>
              <a:t>    def </a:t>
            </a:r>
            <a:r>
              <a:rPr lang="en-US" sz="1100" dirty="0" err="1">
                <a:latin typeface="Andale Mono" panose="020B0509000000000004" pitchFamily="49" charset="0"/>
              </a:rPr>
              <a:t>can_append_slot</a:t>
            </a:r>
            <a:r>
              <a:rPr lang="en-US" sz="1100" dirty="0">
                <a:latin typeface="Andale Mono" panose="020B0509000000000004" pitchFamily="49" charset="0"/>
              </a:rPr>
              <a:t>(self, </a:t>
            </a:r>
            <a:r>
              <a:rPr lang="en-US" sz="1100" dirty="0" err="1">
                <a:latin typeface="Andale Mono" panose="020B0509000000000004" pitchFamily="49" charset="0"/>
              </a:rPr>
              <a:t>seq_group</a:t>
            </a:r>
            <a:r>
              <a:rPr lang="en-US" sz="1100" dirty="0">
                <a:latin typeface="Andale Mono" panose="020B0509000000000004" pitchFamily="49" charset="0"/>
              </a:rPr>
              <a:t>: </a:t>
            </a:r>
            <a:r>
              <a:rPr lang="en-US" sz="1100" dirty="0" err="1">
                <a:latin typeface="Andale Mono" panose="020B0509000000000004" pitchFamily="49" charset="0"/>
              </a:rPr>
              <a:t>SequenceGroup</a:t>
            </a:r>
            <a:r>
              <a:rPr lang="en-US" sz="1100" dirty="0">
                <a:latin typeface="Andale Mono" panose="020B0509000000000004" pitchFamily="49" charset="0"/>
              </a:rPr>
              <a:t>) -&gt; bool:</a:t>
            </a:r>
          </a:p>
          <a:p>
            <a:pPr marL="0" indent="0">
              <a:spcBef>
                <a:spcPts val="0"/>
              </a:spcBef>
              <a:buNone/>
            </a:pPr>
            <a:r>
              <a:rPr lang="en-US" sz="1100" dirty="0">
                <a:latin typeface="Andale Mono" panose="020B0509000000000004" pitchFamily="49" charset="0"/>
              </a:rPr>
              <a:t>        # Simple heuristic: If there is at least one free block</a:t>
            </a:r>
          </a:p>
          <a:p>
            <a:pPr marL="0" indent="0">
              <a:spcBef>
                <a:spcPts val="0"/>
              </a:spcBef>
              <a:buNone/>
            </a:pPr>
            <a:r>
              <a:rPr lang="en-US" sz="1100" dirty="0">
                <a:latin typeface="Andale Mono" panose="020B0509000000000004" pitchFamily="49" charset="0"/>
              </a:rPr>
              <a:t>        # for each sequence, we can append.</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num_free_gpu_blocks</a:t>
            </a:r>
            <a:r>
              <a:rPr lang="en-US" sz="1100" dirty="0">
                <a:latin typeface="Andale Mono" panose="020B0509000000000004" pitchFamily="49" charset="0"/>
              </a:rPr>
              <a:t> = </a:t>
            </a:r>
            <a:r>
              <a:rPr lang="en-US" sz="1100" dirty="0" err="1">
                <a:latin typeface="Andale Mono" panose="020B0509000000000004" pitchFamily="49" charset="0"/>
              </a:rPr>
              <a:t>self.gpu_allocator.get_num_free_blocks</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num_seqs</a:t>
            </a:r>
            <a:r>
              <a:rPr lang="en-US" sz="1100" dirty="0">
                <a:latin typeface="Andale Mono" panose="020B0509000000000004" pitchFamily="49" charset="0"/>
              </a:rPr>
              <a:t> = </a:t>
            </a:r>
            <a:r>
              <a:rPr lang="en-US" sz="1100" dirty="0" err="1">
                <a:latin typeface="Andale Mono" panose="020B0509000000000004" pitchFamily="49" charset="0"/>
              </a:rPr>
              <a:t>seq_group.num_seqs</a:t>
            </a:r>
            <a:r>
              <a:rPr lang="en-US" sz="1100" dirty="0">
                <a:latin typeface="Andale Mono" panose="020B0509000000000004" pitchFamily="49" charset="0"/>
              </a:rPr>
              <a:t>(status=</a:t>
            </a:r>
            <a:r>
              <a:rPr lang="en-US" sz="1100" dirty="0" err="1">
                <a:latin typeface="Andale Mono" panose="020B0509000000000004" pitchFamily="49" charset="0"/>
              </a:rPr>
              <a:t>SequenceStatus.RUNNING</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return </a:t>
            </a:r>
            <a:r>
              <a:rPr lang="en-US" sz="1100" dirty="0" err="1">
                <a:latin typeface="Andale Mono" panose="020B0509000000000004" pitchFamily="49" charset="0"/>
              </a:rPr>
              <a:t>num_seqs</a:t>
            </a:r>
            <a:r>
              <a:rPr lang="en-US" sz="1100" dirty="0">
                <a:latin typeface="Andale Mono" panose="020B0509000000000004" pitchFamily="49" charset="0"/>
              </a:rPr>
              <a:t> &lt;= </a:t>
            </a:r>
            <a:r>
              <a:rPr lang="en-US" sz="1100" dirty="0" err="1">
                <a:latin typeface="Andale Mono" panose="020B0509000000000004" pitchFamily="49" charset="0"/>
              </a:rPr>
              <a:t>num_free_gpu_blocks</a:t>
            </a:r>
            <a:endParaRPr lang="en-US" sz="1100" dirty="0">
              <a:latin typeface="Andale Mono" panose="020B0509000000000004" pitchFamily="49" charset="0"/>
            </a:endParaRPr>
          </a:p>
          <a:p>
            <a:pPr marL="0" indent="0">
              <a:spcBef>
                <a:spcPts val="0"/>
              </a:spcBef>
              <a:buNone/>
            </a:pPr>
            <a:r>
              <a:rPr lang="en-US" sz="1100" dirty="0">
                <a:latin typeface="Andale Mono" panose="020B0509000000000004" pitchFamily="49" charset="0"/>
              </a:rPr>
              <a:t>        </a:t>
            </a:r>
          </a:p>
          <a:p>
            <a:pPr marL="0" indent="0">
              <a:spcBef>
                <a:spcPts val="0"/>
              </a:spcBef>
              <a:buNone/>
            </a:pPr>
            <a:r>
              <a:rPr lang="en-US" sz="1100" dirty="0">
                <a:latin typeface="Andale Mono" panose="020B0509000000000004" pitchFamily="49" charset="0"/>
              </a:rPr>
              <a:t>    def </a:t>
            </a:r>
            <a:r>
              <a:rPr lang="en-US" sz="1100" dirty="0" err="1">
                <a:latin typeface="Andale Mono" panose="020B0509000000000004" pitchFamily="49" charset="0"/>
              </a:rPr>
              <a:t>append_slot</a:t>
            </a:r>
            <a:r>
              <a:rPr lang="en-US" sz="1100" dirty="0">
                <a:latin typeface="Andale Mono" panose="020B0509000000000004" pitchFamily="49" charset="0"/>
              </a:rPr>
              <a:t>(self, seq: Sequence) -&gt; Optional[Tuple[int, int]]:</a:t>
            </a:r>
          </a:p>
          <a:p>
            <a:pPr marL="0" indent="0">
              <a:spcBef>
                <a:spcPts val="0"/>
              </a:spcBef>
              <a:buNone/>
            </a:pPr>
            <a:r>
              <a:rPr lang="en-US" sz="1100" dirty="0">
                <a:latin typeface="Andale Mono" panose="020B0509000000000004" pitchFamily="49" charset="0"/>
              </a:rPr>
              <a:t>        """Allocate a physical slot for a new token."""</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logical_blocks</a:t>
            </a:r>
            <a:r>
              <a:rPr lang="en-US" sz="1100" dirty="0">
                <a:latin typeface="Andale Mono" panose="020B0509000000000004" pitchFamily="49" charset="0"/>
              </a:rPr>
              <a:t> = </a:t>
            </a:r>
            <a:r>
              <a:rPr lang="en-US" sz="1100" dirty="0" err="1">
                <a:latin typeface="Andale Mono" panose="020B0509000000000004" pitchFamily="49" charset="0"/>
              </a:rPr>
              <a:t>seq.logical_token_blocks</a:t>
            </a:r>
            <a:endParaRPr lang="en-US" sz="1100" dirty="0">
              <a:latin typeface="Andale Mono" panose="020B0509000000000004" pitchFamily="49" charset="0"/>
            </a:endParaRP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block_table</a:t>
            </a:r>
            <a:r>
              <a:rPr lang="en-US" sz="1100" dirty="0">
                <a:latin typeface="Andale Mono" panose="020B0509000000000004" pitchFamily="49" charset="0"/>
              </a:rPr>
              <a:t> = </a:t>
            </a:r>
            <a:r>
              <a:rPr lang="en-US" sz="1100" dirty="0" err="1">
                <a:latin typeface="Andale Mono" panose="020B0509000000000004" pitchFamily="49" charset="0"/>
              </a:rPr>
              <a:t>self.block_tables</a:t>
            </a:r>
            <a:r>
              <a:rPr lang="en-US" sz="1100" dirty="0">
                <a:latin typeface="Andale Mono" panose="020B0509000000000004" pitchFamily="49" charset="0"/>
              </a:rPr>
              <a:t>[</a:t>
            </a:r>
            <a:r>
              <a:rPr lang="en-US" sz="1100" dirty="0" err="1">
                <a:latin typeface="Andale Mono" panose="020B0509000000000004" pitchFamily="49" charset="0"/>
              </a:rPr>
              <a:t>seq.seq_id</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 If we need to allocate a new physical block</a:t>
            </a:r>
          </a:p>
          <a:p>
            <a:pPr marL="0" indent="0">
              <a:spcBef>
                <a:spcPts val="0"/>
              </a:spcBef>
              <a:buNone/>
            </a:pPr>
            <a:r>
              <a:rPr lang="en-US" sz="1100" dirty="0">
                <a:latin typeface="Andale Mono" panose="020B0509000000000004" pitchFamily="49" charset="0"/>
              </a:rPr>
              <a:t>        if </a:t>
            </a:r>
            <a:r>
              <a:rPr lang="en-US" sz="1100" dirty="0" err="1">
                <a:latin typeface="Andale Mono" panose="020B0509000000000004" pitchFamily="49" charset="0"/>
              </a:rPr>
              <a:t>len</a:t>
            </a:r>
            <a:r>
              <a:rPr lang="en-US" sz="1100" dirty="0">
                <a:latin typeface="Andale Mono" panose="020B0509000000000004" pitchFamily="49" charset="0"/>
              </a:rPr>
              <a:t>(</a:t>
            </a:r>
            <a:r>
              <a:rPr lang="en-US" sz="1100" dirty="0" err="1">
                <a:latin typeface="Andale Mono" panose="020B0509000000000004" pitchFamily="49" charset="0"/>
              </a:rPr>
              <a:t>block_table</a:t>
            </a:r>
            <a:r>
              <a:rPr lang="en-US" sz="1100" dirty="0">
                <a:latin typeface="Andale Mono" panose="020B0509000000000004" pitchFamily="49" charset="0"/>
              </a:rPr>
              <a:t>) &lt; </a:t>
            </a:r>
            <a:r>
              <a:rPr lang="en-US" sz="1100" dirty="0" err="1">
                <a:latin typeface="Andale Mono" panose="020B0509000000000004" pitchFamily="49" charset="0"/>
              </a:rPr>
              <a:t>len</a:t>
            </a:r>
            <a:r>
              <a:rPr lang="en-US" sz="1100" dirty="0">
                <a:latin typeface="Andale Mono" panose="020B0509000000000004" pitchFamily="49" charset="0"/>
              </a:rPr>
              <a:t>(</a:t>
            </a:r>
            <a:r>
              <a:rPr lang="en-US" sz="1100" dirty="0" err="1">
                <a:latin typeface="Andale Mono" panose="020B0509000000000004" pitchFamily="49" charset="0"/>
              </a:rPr>
              <a:t>logical_blocks</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 Currently this code only supports adding one physical block</a:t>
            </a:r>
          </a:p>
          <a:p>
            <a:pPr marL="0" indent="0">
              <a:spcBef>
                <a:spcPts val="0"/>
              </a:spcBef>
              <a:buNone/>
            </a:pPr>
            <a:r>
              <a:rPr lang="en-US" sz="1100" dirty="0">
                <a:latin typeface="Andale Mono" panose="020B0509000000000004" pitchFamily="49" charset="0"/>
              </a:rPr>
              <a:t>            assert </a:t>
            </a:r>
            <a:r>
              <a:rPr lang="en-US" sz="1100" dirty="0" err="1">
                <a:latin typeface="Andale Mono" panose="020B0509000000000004" pitchFamily="49" charset="0"/>
              </a:rPr>
              <a:t>len</a:t>
            </a:r>
            <a:r>
              <a:rPr lang="en-US" sz="1100" dirty="0">
                <a:latin typeface="Andale Mono" panose="020B0509000000000004" pitchFamily="49" charset="0"/>
              </a:rPr>
              <a:t>(</a:t>
            </a:r>
            <a:r>
              <a:rPr lang="en-US" sz="1100" dirty="0" err="1">
                <a:latin typeface="Andale Mono" panose="020B0509000000000004" pitchFamily="49" charset="0"/>
              </a:rPr>
              <a:t>block_table</a:t>
            </a:r>
            <a:r>
              <a:rPr lang="en-US" sz="1100" dirty="0">
                <a:latin typeface="Andale Mono" panose="020B0509000000000004" pitchFamily="49" charset="0"/>
              </a:rPr>
              <a:t>) == </a:t>
            </a:r>
            <a:r>
              <a:rPr lang="en-US" sz="1100" dirty="0" err="1">
                <a:latin typeface="Andale Mono" panose="020B0509000000000004" pitchFamily="49" charset="0"/>
              </a:rPr>
              <a:t>len</a:t>
            </a:r>
            <a:r>
              <a:rPr lang="en-US" sz="1100" dirty="0">
                <a:latin typeface="Andale Mono" panose="020B0509000000000004" pitchFamily="49" charset="0"/>
              </a:rPr>
              <a:t>(</a:t>
            </a:r>
            <a:r>
              <a:rPr lang="en-US" sz="1100" dirty="0" err="1">
                <a:latin typeface="Andale Mono" panose="020B0509000000000004" pitchFamily="49" charset="0"/>
              </a:rPr>
              <a:t>logical_blocks</a:t>
            </a:r>
            <a:r>
              <a:rPr lang="en-US" sz="1100" dirty="0">
                <a:latin typeface="Andale Mono" panose="020B0509000000000004" pitchFamily="49" charset="0"/>
              </a:rPr>
              <a:t>) - 1</a:t>
            </a:r>
          </a:p>
          <a:p>
            <a:pPr marL="0" indent="0">
              <a:spcBef>
                <a:spcPts val="0"/>
              </a:spcBef>
              <a:buNone/>
            </a:pPr>
            <a:r>
              <a:rPr lang="en-US" sz="1100" dirty="0">
                <a:latin typeface="Andale Mono" panose="020B0509000000000004" pitchFamily="49" charset="0"/>
              </a:rPr>
              <a:t>            # The sequence has a new logical block.</a:t>
            </a:r>
          </a:p>
          <a:p>
            <a:pPr marL="0" indent="0">
              <a:spcBef>
                <a:spcPts val="0"/>
              </a:spcBef>
              <a:buNone/>
            </a:pPr>
            <a:r>
              <a:rPr lang="en-US" sz="1100" dirty="0">
                <a:latin typeface="Andale Mono" panose="020B0509000000000004" pitchFamily="49" charset="0"/>
              </a:rPr>
              <a:t>            # Allocate a new physical block.</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new_block</a:t>
            </a:r>
            <a:r>
              <a:rPr lang="en-US" sz="1100" dirty="0">
                <a:latin typeface="Andale Mono" panose="020B0509000000000004" pitchFamily="49" charset="0"/>
              </a:rPr>
              <a:t> = self._</a:t>
            </a:r>
            <a:r>
              <a:rPr lang="en-US" sz="1100" dirty="0" err="1">
                <a:latin typeface="Andale Mono" panose="020B0509000000000004" pitchFamily="49" charset="0"/>
              </a:rPr>
              <a:t>allocate_last_physical_block</a:t>
            </a:r>
            <a:r>
              <a:rPr lang="en-US" sz="1100" dirty="0">
                <a:latin typeface="Andale Mono" panose="020B0509000000000004" pitchFamily="49" charset="0"/>
              </a:rPr>
              <a:t>(seq)</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block_table.append</a:t>
            </a:r>
            <a:r>
              <a:rPr lang="en-US" sz="1100" dirty="0">
                <a:latin typeface="Andale Mono" panose="020B0509000000000004" pitchFamily="49" charset="0"/>
              </a:rPr>
              <a:t>(</a:t>
            </a:r>
            <a:r>
              <a:rPr lang="en-US" sz="1100" dirty="0" err="1">
                <a:latin typeface="Andale Mono" panose="020B0509000000000004" pitchFamily="49" charset="0"/>
              </a:rPr>
              <a:t>new_block</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return None</a:t>
            </a:r>
          </a:p>
          <a:p>
            <a:pPr marL="0" indent="0">
              <a:spcBef>
                <a:spcPts val="0"/>
              </a:spcBef>
              <a:buNone/>
            </a:pPr>
            <a:r>
              <a:rPr lang="en-US" sz="1100" dirty="0">
                <a:latin typeface="Andale Mono" panose="020B0509000000000004" pitchFamily="49" charset="0"/>
              </a:rPr>
              <a:t>        # We want to append the token to the last physical block.</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last_block</a:t>
            </a:r>
            <a:r>
              <a:rPr lang="en-US" sz="1100" dirty="0">
                <a:latin typeface="Andale Mono" panose="020B0509000000000004" pitchFamily="49" charset="0"/>
              </a:rPr>
              <a:t> = </a:t>
            </a:r>
            <a:r>
              <a:rPr lang="en-US" sz="1100" dirty="0" err="1">
                <a:latin typeface="Andale Mono" panose="020B0509000000000004" pitchFamily="49" charset="0"/>
              </a:rPr>
              <a:t>block_table</a:t>
            </a:r>
            <a:r>
              <a:rPr lang="en-US" sz="1100" dirty="0">
                <a:latin typeface="Andale Mono" panose="020B0509000000000004" pitchFamily="49" charset="0"/>
              </a:rPr>
              <a:t>[-1]</a:t>
            </a:r>
          </a:p>
          <a:p>
            <a:pPr marL="0" indent="0">
              <a:spcBef>
                <a:spcPts val="0"/>
              </a:spcBef>
              <a:buNone/>
            </a:pPr>
            <a:r>
              <a:rPr lang="en-US" sz="1100" dirty="0">
                <a:latin typeface="Andale Mono" panose="020B0509000000000004" pitchFamily="49" charset="0"/>
              </a:rPr>
              <a:t>        assert </a:t>
            </a:r>
            <a:r>
              <a:rPr lang="en-US" sz="1100" dirty="0" err="1">
                <a:latin typeface="Andale Mono" panose="020B0509000000000004" pitchFamily="49" charset="0"/>
              </a:rPr>
              <a:t>last_block.device</a:t>
            </a:r>
            <a:r>
              <a:rPr lang="en-US" sz="1100" dirty="0">
                <a:latin typeface="Andale Mono" panose="020B0509000000000004" pitchFamily="49" charset="0"/>
              </a:rPr>
              <a:t> == </a:t>
            </a:r>
            <a:r>
              <a:rPr lang="en-US" sz="1100" dirty="0" err="1">
                <a:latin typeface="Andale Mono" panose="020B0509000000000004" pitchFamily="49" charset="0"/>
              </a:rPr>
              <a:t>Device.GPU</a:t>
            </a:r>
            <a:endParaRPr lang="en-US" sz="1100" dirty="0">
              <a:latin typeface="Andale Mono" panose="020B0509000000000004" pitchFamily="49" charset="0"/>
            </a:endParaRPr>
          </a:p>
          <a:p>
            <a:pPr marL="0" indent="0">
              <a:spcBef>
                <a:spcPts val="0"/>
              </a:spcBef>
              <a:buNone/>
            </a:pPr>
            <a:r>
              <a:rPr lang="en-US" sz="1100" dirty="0">
                <a:latin typeface="Andale Mono" panose="020B0509000000000004" pitchFamily="49" charset="0"/>
              </a:rPr>
              <a:t>        if </a:t>
            </a:r>
            <a:r>
              <a:rPr lang="en-US" sz="1100" dirty="0" err="1">
                <a:latin typeface="Andale Mono" panose="020B0509000000000004" pitchFamily="49" charset="0"/>
              </a:rPr>
              <a:t>last_block.ref_count</a:t>
            </a:r>
            <a:r>
              <a:rPr lang="en-US" sz="1100" dirty="0">
                <a:latin typeface="Andale Mono" panose="020B0509000000000004" pitchFamily="49" charset="0"/>
              </a:rPr>
              <a:t> == 1:</a:t>
            </a:r>
          </a:p>
          <a:p>
            <a:pPr marL="0" indent="0">
              <a:spcBef>
                <a:spcPts val="0"/>
              </a:spcBef>
              <a:buNone/>
            </a:pPr>
            <a:r>
              <a:rPr lang="en-US" sz="1100" dirty="0">
                <a:latin typeface="Andale Mono" panose="020B0509000000000004" pitchFamily="49" charset="0"/>
              </a:rPr>
              <a:t>            # Not shared with other sequences. </a:t>
            </a:r>
            <a:r>
              <a:rPr lang="en-US" sz="1100" dirty="0" err="1">
                <a:latin typeface="Andale Mono" panose="020B0509000000000004" pitchFamily="49" charset="0"/>
              </a:rPr>
              <a:t>Appendable</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return None</a:t>
            </a:r>
          </a:p>
          <a:p>
            <a:pPr marL="0" indent="0">
              <a:spcBef>
                <a:spcPts val="0"/>
              </a:spcBef>
              <a:buNone/>
            </a:pPr>
            <a:r>
              <a:rPr lang="en-US" sz="1100" dirty="0">
                <a:latin typeface="Andale Mono" panose="020B0509000000000004" pitchFamily="49" charset="0"/>
              </a:rPr>
              <a:t>        else:</a:t>
            </a:r>
          </a:p>
          <a:p>
            <a:pPr marL="0" indent="0">
              <a:spcBef>
                <a:spcPts val="0"/>
              </a:spcBef>
              <a:buNone/>
            </a:pPr>
            <a:r>
              <a:rPr lang="en-US" sz="1100" dirty="0">
                <a:latin typeface="Andale Mono" panose="020B0509000000000004" pitchFamily="49" charset="0"/>
              </a:rPr>
              <a:t>            # The last block is shared with other sequences.</a:t>
            </a:r>
          </a:p>
          <a:p>
            <a:pPr marL="0" indent="0">
              <a:spcBef>
                <a:spcPts val="0"/>
              </a:spcBef>
              <a:buNone/>
            </a:pPr>
            <a:r>
              <a:rPr lang="en-US" sz="1100" dirty="0">
                <a:latin typeface="Andale Mono" panose="020B0509000000000004" pitchFamily="49" charset="0"/>
              </a:rPr>
              <a:t>            # Copy on Write: Allocate a new block and copy the tokens.</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new_block</a:t>
            </a:r>
            <a:r>
              <a:rPr lang="en-US" sz="1100" dirty="0">
                <a:latin typeface="Andale Mono" panose="020B0509000000000004" pitchFamily="49" charset="0"/>
              </a:rPr>
              <a:t> = self._</a:t>
            </a:r>
            <a:r>
              <a:rPr lang="en-US" sz="1100" dirty="0" err="1">
                <a:latin typeface="Andale Mono" panose="020B0509000000000004" pitchFamily="49" charset="0"/>
              </a:rPr>
              <a:t>allocate_last_physical_block</a:t>
            </a:r>
            <a:r>
              <a:rPr lang="en-US" sz="1100" dirty="0">
                <a:latin typeface="Andale Mono" panose="020B0509000000000004" pitchFamily="49" charset="0"/>
              </a:rPr>
              <a:t>(seq)</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block_table</a:t>
            </a:r>
            <a:r>
              <a:rPr lang="en-US" sz="1100" dirty="0">
                <a:latin typeface="Andale Mono" panose="020B0509000000000004" pitchFamily="49" charset="0"/>
              </a:rPr>
              <a:t>[-1] = </a:t>
            </a:r>
            <a:r>
              <a:rPr lang="en-US" sz="1100" dirty="0" err="1">
                <a:latin typeface="Andale Mono" panose="020B0509000000000004" pitchFamily="49" charset="0"/>
              </a:rPr>
              <a:t>new_block</a:t>
            </a:r>
            <a:endParaRPr lang="en-US" sz="1100" dirty="0">
              <a:latin typeface="Andale Mono" panose="020B0509000000000004" pitchFamily="49" charset="0"/>
            </a:endParaRP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self.gpu_allocator.free</a:t>
            </a:r>
            <a:r>
              <a:rPr lang="en-US" sz="1100" dirty="0">
                <a:latin typeface="Andale Mono" panose="020B0509000000000004" pitchFamily="49" charset="0"/>
              </a:rPr>
              <a:t>(</a:t>
            </a:r>
            <a:r>
              <a:rPr lang="en-US" sz="1100" dirty="0" err="1">
                <a:latin typeface="Andale Mono" panose="020B0509000000000004" pitchFamily="49" charset="0"/>
              </a:rPr>
              <a:t>last_block</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return </a:t>
            </a:r>
            <a:r>
              <a:rPr lang="en-US" sz="1100" dirty="0" err="1">
                <a:latin typeface="Andale Mono" panose="020B0509000000000004" pitchFamily="49" charset="0"/>
              </a:rPr>
              <a:t>last_block.block_number</a:t>
            </a:r>
            <a:r>
              <a:rPr lang="en-US" sz="1100" dirty="0">
                <a:latin typeface="Andale Mono" panose="020B0509000000000004" pitchFamily="49" charset="0"/>
              </a:rPr>
              <a:t>, </a:t>
            </a:r>
            <a:r>
              <a:rPr lang="en-US" sz="1100" dirty="0" err="1">
                <a:latin typeface="Andale Mono" panose="020B0509000000000004" pitchFamily="49" charset="0"/>
              </a:rPr>
              <a:t>new_block.block_number</a:t>
            </a:r>
            <a:endParaRPr lang="en-US" sz="1100" dirty="0">
              <a:latin typeface="Andale Mono" panose="020B0509000000000004" pitchFamily="49" charset="0"/>
            </a:endParaRPr>
          </a:p>
          <a:p>
            <a:pPr marL="0" indent="0">
              <a:spcBef>
                <a:spcPts val="0"/>
              </a:spcBef>
              <a:buNone/>
            </a:pPr>
            <a:endParaRPr lang="en-US" sz="1100" dirty="0">
              <a:latin typeface="Andale Mono" panose="020B0509000000000004" pitchFamily="49" charset="0"/>
            </a:endParaRPr>
          </a:p>
          <a:p>
            <a:pPr marL="0" indent="0">
              <a:spcBef>
                <a:spcPts val="0"/>
              </a:spcBef>
              <a:buNone/>
            </a:pPr>
            <a:r>
              <a:rPr lang="en-US" sz="1100" dirty="0">
                <a:latin typeface="Andale Mono" panose="020B0509000000000004" pitchFamily="49" charset="0"/>
              </a:rPr>
              <a:t>    def fork(self, </a:t>
            </a:r>
            <a:r>
              <a:rPr lang="en-US" sz="1100" dirty="0" err="1">
                <a:latin typeface="Andale Mono" panose="020B0509000000000004" pitchFamily="49" charset="0"/>
              </a:rPr>
              <a:t>parent_seq</a:t>
            </a:r>
            <a:r>
              <a:rPr lang="en-US" sz="1100" dirty="0">
                <a:latin typeface="Andale Mono" panose="020B0509000000000004" pitchFamily="49" charset="0"/>
              </a:rPr>
              <a:t>: Sequence, </a:t>
            </a:r>
            <a:r>
              <a:rPr lang="en-US" sz="1100" dirty="0" err="1">
                <a:latin typeface="Andale Mono" panose="020B0509000000000004" pitchFamily="49" charset="0"/>
              </a:rPr>
              <a:t>child_seq</a:t>
            </a:r>
            <a:r>
              <a:rPr lang="en-US" sz="1100" dirty="0">
                <a:latin typeface="Andale Mono" panose="020B0509000000000004" pitchFamily="49" charset="0"/>
              </a:rPr>
              <a:t>: Sequence) -&gt; None:</a:t>
            </a:r>
          </a:p>
          <a:p>
            <a:pPr marL="0" indent="0">
              <a:spcBef>
                <a:spcPts val="0"/>
              </a:spcBef>
              <a:buNone/>
            </a:pPr>
            <a:r>
              <a:rPr lang="en-US" sz="1100" dirty="0">
                <a:latin typeface="Andale Mono" panose="020B0509000000000004" pitchFamily="49" charset="0"/>
              </a:rPr>
              <a:t>        # NOTE: fork does not allocate a new physical block.</a:t>
            </a:r>
          </a:p>
          <a:p>
            <a:pPr marL="0" indent="0">
              <a:spcBef>
                <a:spcPts val="0"/>
              </a:spcBef>
              <a:buNone/>
            </a:pPr>
            <a:r>
              <a:rPr lang="en-US" sz="1100" dirty="0">
                <a:latin typeface="Andale Mono" panose="020B0509000000000004" pitchFamily="49" charset="0"/>
              </a:rPr>
              <a:t>        # Thus, it is always safe from OOM.</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src_block_table</a:t>
            </a:r>
            <a:r>
              <a:rPr lang="en-US" sz="1100" dirty="0">
                <a:latin typeface="Andale Mono" panose="020B0509000000000004" pitchFamily="49" charset="0"/>
              </a:rPr>
              <a:t> = </a:t>
            </a:r>
            <a:r>
              <a:rPr lang="en-US" sz="1100" dirty="0" err="1">
                <a:latin typeface="Andale Mono" panose="020B0509000000000004" pitchFamily="49" charset="0"/>
              </a:rPr>
              <a:t>self.block_tables</a:t>
            </a:r>
            <a:r>
              <a:rPr lang="en-US" sz="1100" dirty="0">
                <a:latin typeface="Andale Mono" panose="020B0509000000000004" pitchFamily="49" charset="0"/>
              </a:rPr>
              <a:t>[</a:t>
            </a:r>
            <a:r>
              <a:rPr lang="en-US" sz="1100" dirty="0" err="1">
                <a:latin typeface="Andale Mono" panose="020B0509000000000004" pitchFamily="49" charset="0"/>
              </a:rPr>
              <a:t>parent_seq.seq_id</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self.block_tables</a:t>
            </a:r>
            <a:r>
              <a:rPr lang="en-US" sz="1100" dirty="0">
                <a:latin typeface="Andale Mono" panose="020B0509000000000004" pitchFamily="49" charset="0"/>
              </a:rPr>
              <a:t>[</a:t>
            </a:r>
            <a:r>
              <a:rPr lang="en-US" sz="1100" dirty="0" err="1">
                <a:latin typeface="Andale Mono" panose="020B0509000000000004" pitchFamily="49" charset="0"/>
              </a:rPr>
              <a:t>child_seq.seq_id</a:t>
            </a:r>
            <a:r>
              <a:rPr lang="en-US" sz="1100" dirty="0">
                <a:latin typeface="Andale Mono" panose="020B0509000000000004" pitchFamily="49" charset="0"/>
              </a:rPr>
              <a:t>] = </a:t>
            </a:r>
            <a:r>
              <a:rPr lang="en-US" sz="1100" dirty="0" err="1">
                <a:latin typeface="Andale Mono" panose="020B0509000000000004" pitchFamily="49" charset="0"/>
              </a:rPr>
              <a:t>src_block_table.copy</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for block in set(</a:t>
            </a:r>
            <a:r>
              <a:rPr lang="en-US" sz="1100" dirty="0" err="1">
                <a:latin typeface="Andale Mono" panose="020B0509000000000004" pitchFamily="49" charset="0"/>
              </a:rPr>
              <a:t>src_block_table</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block.ref_count</a:t>
            </a:r>
            <a:r>
              <a:rPr lang="en-US" sz="1100" dirty="0">
                <a:latin typeface="Andale Mono" panose="020B0509000000000004" pitchFamily="49" charset="0"/>
              </a:rPr>
              <a:t> += 1</a:t>
            </a:r>
          </a:p>
          <a:p>
            <a:pPr marL="0" indent="0">
              <a:spcBef>
                <a:spcPts val="0"/>
              </a:spcBef>
              <a:buNone/>
            </a:pPr>
            <a:endParaRPr lang="en-US" sz="1100" dirty="0">
              <a:latin typeface="Andale Mono" panose="020B0509000000000004" pitchFamily="49" charset="0"/>
            </a:endParaRPr>
          </a:p>
          <a:p>
            <a:pPr marL="0" indent="0">
              <a:spcBef>
                <a:spcPts val="0"/>
              </a:spcBef>
              <a:buNone/>
            </a:pPr>
            <a:r>
              <a:rPr lang="en-US" sz="1100" dirty="0">
                <a:latin typeface="Andale Mono" panose="020B0509000000000004" pitchFamily="49" charset="0"/>
              </a:rPr>
              <a:t>    def free(self, seq: Sequence) -&gt; None:</a:t>
            </a:r>
          </a:p>
          <a:p>
            <a:pPr marL="0" indent="0">
              <a:spcBef>
                <a:spcPts val="0"/>
              </a:spcBef>
              <a:buNone/>
            </a:pPr>
            <a:r>
              <a:rPr lang="en-US" sz="1100" dirty="0">
                <a:latin typeface="Andale Mono" panose="020B0509000000000004" pitchFamily="49" charset="0"/>
              </a:rPr>
              <a:t>        if </a:t>
            </a:r>
            <a:r>
              <a:rPr lang="en-US" sz="1100" dirty="0" err="1">
                <a:latin typeface="Andale Mono" panose="020B0509000000000004" pitchFamily="49" charset="0"/>
              </a:rPr>
              <a:t>seq.seq_id</a:t>
            </a:r>
            <a:r>
              <a:rPr lang="en-US" sz="1100" dirty="0">
                <a:latin typeface="Andale Mono" panose="020B0509000000000004" pitchFamily="49" charset="0"/>
              </a:rPr>
              <a:t> not in </a:t>
            </a:r>
            <a:r>
              <a:rPr lang="en-US" sz="1100" dirty="0" err="1">
                <a:latin typeface="Andale Mono" panose="020B0509000000000004" pitchFamily="49" charset="0"/>
              </a:rPr>
              <a:t>self.block_tables</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 Already freed or haven't been scheduled yet.</a:t>
            </a:r>
          </a:p>
          <a:p>
            <a:pPr marL="0" indent="0">
              <a:spcBef>
                <a:spcPts val="0"/>
              </a:spcBef>
              <a:buNone/>
            </a:pPr>
            <a:r>
              <a:rPr lang="en-US" sz="1100" dirty="0">
                <a:latin typeface="Andale Mono" panose="020B0509000000000004" pitchFamily="49" charset="0"/>
              </a:rPr>
              <a:t>            return</a:t>
            </a:r>
          </a:p>
          <a:p>
            <a:pPr marL="0" indent="0">
              <a:spcBef>
                <a:spcPts val="0"/>
              </a:spcBef>
              <a:buNone/>
            </a:pPr>
            <a:r>
              <a:rPr lang="en-US" sz="1100" dirty="0">
                <a:latin typeface="Andale Mono" panose="020B0509000000000004" pitchFamily="49" charset="0"/>
              </a:rPr>
              <a:t>        </a:t>
            </a:r>
            <a:r>
              <a:rPr lang="en-US" sz="1100" dirty="0" err="1">
                <a:latin typeface="Andale Mono" panose="020B0509000000000004" pitchFamily="49" charset="0"/>
              </a:rPr>
              <a:t>block_table</a:t>
            </a:r>
            <a:r>
              <a:rPr lang="en-US" sz="1100" dirty="0">
                <a:latin typeface="Andale Mono" panose="020B0509000000000004" pitchFamily="49" charset="0"/>
              </a:rPr>
              <a:t> = </a:t>
            </a:r>
            <a:r>
              <a:rPr lang="en-US" sz="1100" dirty="0" err="1">
                <a:latin typeface="Andale Mono" panose="020B0509000000000004" pitchFamily="49" charset="0"/>
              </a:rPr>
              <a:t>self.block_tables</a:t>
            </a:r>
            <a:r>
              <a:rPr lang="en-US" sz="1100" dirty="0">
                <a:latin typeface="Andale Mono" panose="020B0509000000000004" pitchFamily="49" charset="0"/>
              </a:rPr>
              <a:t>[</a:t>
            </a:r>
            <a:r>
              <a:rPr lang="en-US" sz="1100" dirty="0" err="1">
                <a:latin typeface="Andale Mono" panose="020B0509000000000004" pitchFamily="49" charset="0"/>
              </a:rPr>
              <a:t>seq.seq_id</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self._</a:t>
            </a:r>
            <a:r>
              <a:rPr lang="en-US" sz="1100" dirty="0" err="1">
                <a:latin typeface="Andale Mono" panose="020B0509000000000004" pitchFamily="49" charset="0"/>
              </a:rPr>
              <a:t>free_block_table</a:t>
            </a:r>
            <a:r>
              <a:rPr lang="en-US" sz="1100" dirty="0">
                <a:latin typeface="Andale Mono" panose="020B0509000000000004" pitchFamily="49" charset="0"/>
              </a:rPr>
              <a:t>(</a:t>
            </a:r>
            <a:r>
              <a:rPr lang="en-US" sz="1100" dirty="0" err="1">
                <a:latin typeface="Andale Mono" panose="020B0509000000000004" pitchFamily="49" charset="0"/>
              </a:rPr>
              <a:t>block_table</a:t>
            </a:r>
            <a:r>
              <a:rPr lang="en-US" sz="1100" dirty="0">
                <a:latin typeface="Andale Mono" panose="020B0509000000000004" pitchFamily="49" charset="0"/>
              </a:rPr>
              <a:t>)</a:t>
            </a:r>
          </a:p>
          <a:p>
            <a:pPr marL="0" indent="0">
              <a:spcBef>
                <a:spcPts val="0"/>
              </a:spcBef>
              <a:buNone/>
            </a:pPr>
            <a:r>
              <a:rPr lang="en-US" sz="1100" dirty="0">
                <a:latin typeface="Andale Mono" panose="020B0509000000000004" pitchFamily="49" charset="0"/>
              </a:rPr>
              <a:t>        del </a:t>
            </a:r>
            <a:r>
              <a:rPr lang="en-US" sz="1100" dirty="0" err="1">
                <a:latin typeface="Andale Mono" panose="020B0509000000000004" pitchFamily="49" charset="0"/>
              </a:rPr>
              <a:t>self.block_tables</a:t>
            </a:r>
            <a:r>
              <a:rPr lang="en-US" sz="1100" dirty="0">
                <a:latin typeface="Andale Mono" panose="020B0509000000000004" pitchFamily="49" charset="0"/>
              </a:rPr>
              <a:t>[</a:t>
            </a:r>
            <a:r>
              <a:rPr lang="en-US" sz="1100" dirty="0" err="1">
                <a:latin typeface="Andale Mono" panose="020B0509000000000004" pitchFamily="49" charset="0"/>
              </a:rPr>
              <a:t>seq.seq_id</a:t>
            </a:r>
            <a:r>
              <a:rPr lang="en-US" sz="1100" dirty="0">
                <a:latin typeface="Andale Mono" panose="020B0509000000000004" pitchFamily="49" charset="0"/>
              </a:rPr>
              <a:t>]</a:t>
            </a:r>
          </a:p>
        </p:txBody>
      </p:sp>
      <p:sp>
        <p:nvSpPr>
          <p:cNvPr id="4" name="Slide Number Placeholder 3">
            <a:extLst>
              <a:ext uri="{FF2B5EF4-FFF2-40B4-BE49-F238E27FC236}">
                <a16:creationId xmlns:a16="http://schemas.microsoft.com/office/drawing/2014/main" id="{23905180-C4F6-6ED5-5808-55922FD9DF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sz="2000">
              <a:solidFill>
                <a:srgbClr val="FFFFFF"/>
              </a:solidFill>
            </a:endParaRPr>
          </a:p>
        </p:txBody>
      </p:sp>
      <p:sp>
        <p:nvSpPr>
          <p:cNvPr id="6" name="Title 5">
            <a:extLst>
              <a:ext uri="{FF2B5EF4-FFF2-40B4-BE49-F238E27FC236}">
                <a16:creationId xmlns:a16="http://schemas.microsoft.com/office/drawing/2014/main" id="{A78E8E20-1177-ADB1-9186-5FD87E7DC29C}"/>
              </a:ext>
            </a:extLst>
          </p:cNvPr>
          <p:cNvSpPr>
            <a:spLocks noGrp="1"/>
          </p:cNvSpPr>
          <p:nvPr>
            <p:ph type="title"/>
          </p:nvPr>
        </p:nvSpPr>
        <p:spPr>
          <a:xfrm>
            <a:off x="0" y="-383032"/>
            <a:ext cx="12192000" cy="1178719"/>
          </a:xfrm>
        </p:spPr>
        <p:txBody>
          <a:bodyPr/>
          <a:lstStyle/>
          <a:p>
            <a:r>
              <a:rPr lang="en-US" sz="4000" dirty="0"/>
              <a:t>KV Cache Manager Code</a:t>
            </a:r>
          </a:p>
        </p:txBody>
      </p:sp>
    </p:spTree>
    <p:extLst>
      <p:ext uri="{BB962C8B-B14F-4D97-AF65-F5344CB8AC3E}">
        <p14:creationId xmlns:p14="http://schemas.microsoft.com/office/powerpoint/2010/main" val="313887498"/>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9"/>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First-come-first-serve scheduling policy</a:t>
            </a:r>
            <a:endParaRPr dirty="0"/>
          </a:p>
          <a:p>
            <a:pPr marL="914400" lvl="1" indent="-406400" algn="l" rtl="0">
              <a:lnSpc>
                <a:spcPct val="100000"/>
              </a:lnSpc>
              <a:spcBef>
                <a:spcPts val="0"/>
              </a:spcBef>
              <a:spcAft>
                <a:spcPts val="0"/>
              </a:spcAft>
              <a:buSzPts val="2800"/>
              <a:buChar char="o"/>
            </a:pPr>
            <a:r>
              <a:rPr lang="en-US" dirty="0"/>
              <a:t>Ensures fairness</a:t>
            </a:r>
            <a:endParaRPr dirty="0"/>
          </a:p>
          <a:p>
            <a:pPr marL="914400" lvl="1" indent="-406400" algn="l" rtl="0">
              <a:lnSpc>
                <a:spcPct val="100000"/>
              </a:lnSpc>
              <a:spcBef>
                <a:spcPts val="0"/>
              </a:spcBef>
              <a:spcAft>
                <a:spcPts val="0"/>
              </a:spcAft>
              <a:buSzPts val="2800"/>
              <a:buChar char="o"/>
            </a:pPr>
            <a:r>
              <a:rPr lang="en-US" dirty="0"/>
              <a:t>Prevents starvation</a:t>
            </a:r>
            <a:endParaRPr dirty="0"/>
          </a:p>
          <a:p>
            <a:pPr marL="457200" lvl="0" indent="-431800" algn="l" rtl="0">
              <a:lnSpc>
                <a:spcPct val="100000"/>
              </a:lnSpc>
              <a:spcBef>
                <a:spcPts val="0"/>
              </a:spcBef>
              <a:spcAft>
                <a:spcPts val="0"/>
              </a:spcAft>
              <a:buSzPts val="3200"/>
              <a:buChar char="•"/>
            </a:pPr>
            <a:r>
              <a:rPr lang="en-US" dirty="0"/>
              <a:t>Preempting may be required when physical memory blocks are fully occupied</a:t>
            </a:r>
            <a:endParaRPr dirty="0"/>
          </a:p>
          <a:p>
            <a:pPr marL="914400" lvl="1" indent="-406400" algn="l" rtl="0">
              <a:lnSpc>
                <a:spcPct val="100000"/>
              </a:lnSpc>
              <a:spcBef>
                <a:spcPts val="0"/>
              </a:spcBef>
              <a:spcAft>
                <a:spcPts val="0"/>
              </a:spcAft>
              <a:buSzPts val="2800"/>
              <a:buChar char="o"/>
            </a:pPr>
            <a:r>
              <a:rPr lang="en-US" dirty="0"/>
              <a:t>Latest requests are preempted first</a:t>
            </a:r>
            <a:endParaRPr dirty="0"/>
          </a:p>
          <a:p>
            <a:pPr marL="914400" lvl="1" indent="-406400" algn="l" rtl="0">
              <a:lnSpc>
                <a:spcPct val="100000"/>
              </a:lnSpc>
              <a:spcBef>
                <a:spcPts val="0"/>
              </a:spcBef>
              <a:spcAft>
                <a:spcPts val="0"/>
              </a:spcAft>
              <a:buSzPts val="2800"/>
              <a:buChar char="o"/>
            </a:pPr>
            <a:r>
              <a:rPr lang="en-US" dirty="0"/>
              <a:t>All blocks of within a request (which may contain multiple sequences) are simultaneously evicted</a:t>
            </a:r>
            <a:endParaRPr dirty="0"/>
          </a:p>
          <a:p>
            <a:pPr marL="914400" lvl="1" indent="-406400" algn="l" rtl="0">
              <a:lnSpc>
                <a:spcPct val="100000"/>
              </a:lnSpc>
              <a:spcBef>
                <a:spcPts val="0"/>
              </a:spcBef>
              <a:spcAft>
                <a:spcPts val="0"/>
              </a:spcAft>
              <a:buSzPts val="2800"/>
              <a:buChar char="o"/>
            </a:pPr>
            <a:r>
              <a:rPr lang="en-US" dirty="0"/>
              <a:t>Blocks are either swapped or recomputed</a:t>
            </a:r>
            <a:endParaRPr dirty="0"/>
          </a:p>
        </p:txBody>
      </p:sp>
      <p:sp>
        <p:nvSpPr>
          <p:cNvPr id="254" name="Google Shape;254;p19"/>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sz="2000">
              <a:solidFill>
                <a:srgbClr val="FFFFFF"/>
              </a:solidFill>
            </a:endParaRPr>
          </a:p>
        </p:txBody>
      </p:sp>
      <p:sp>
        <p:nvSpPr>
          <p:cNvPr id="255" name="Google Shape;255;p19"/>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Scheduling and Preemption</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0"/>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Standard method used by OS for virtual memory</a:t>
            </a:r>
            <a:endParaRPr dirty="0"/>
          </a:p>
          <a:p>
            <a:pPr marL="914400" lvl="1" indent="-406400" algn="l" rtl="0">
              <a:lnSpc>
                <a:spcPct val="100000"/>
              </a:lnSpc>
              <a:spcBef>
                <a:spcPts val="0"/>
              </a:spcBef>
              <a:spcAft>
                <a:spcPts val="0"/>
              </a:spcAft>
              <a:buSzPts val="2800"/>
              <a:buChar char="o"/>
            </a:pPr>
            <a:r>
              <a:rPr lang="en-US" dirty="0"/>
              <a:t>Pages are copied from main memory to disk</a:t>
            </a:r>
            <a:endParaRPr dirty="0"/>
          </a:p>
          <a:p>
            <a:pPr marL="457200" lvl="0" indent="-431800" algn="l" rtl="0">
              <a:lnSpc>
                <a:spcPct val="100000"/>
              </a:lnSpc>
              <a:spcBef>
                <a:spcPts val="0"/>
              </a:spcBef>
              <a:spcAft>
                <a:spcPts val="0"/>
              </a:spcAft>
              <a:buSzPts val="3200"/>
              <a:buChar char="•"/>
            </a:pPr>
            <a:r>
              <a:rPr lang="en-US" dirty="0"/>
              <a:t>For </a:t>
            </a:r>
            <a:r>
              <a:rPr lang="en-US" dirty="0" err="1"/>
              <a:t>vLLM</a:t>
            </a:r>
            <a:r>
              <a:rPr lang="en-US" dirty="0"/>
              <a:t>, GPU physical blocks are copied to the CPU RAM physical blocks</a:t>
            </a:r>
            <a:endParaRPr dirty="0"/>
          </a:p>
          <a:p>
            <a:pPr marL="457200" lvl="0" indent="-431800" algn="l" rtl="0">
              <a:lnSpc>
                <a:spcPct val="100000"/>
              </a:lnSpc>
              <a:spcBef>
                <a:spcPts val="0"/>
              </a:spcBef>
              <a:spcAft>
                <a:spcPts val="0"/>
              </a:spcAft>
              <a:buSzPts val="3200"/>
              <a:buChar char="•"/>
            </a:pPr>
            <a:r>
              <a:rPr lang="en-US" dirty="0"/>
              <a:t>Once other requests have completed and GPU memory becomes available, physical blocks are copied from CPU RAM back to GPU memory</a:t>
            </a:r>
            <a:endParaRPr dirty="0"/>
          </a:p>
        </p:txBody>
      </p:sp>
      <p:sp>
        <p:nvSpPr>
          <p:cNvPr id="262" name="Google Shape;262;p20"/>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sz="2000">
              <a:solidFill>
                <a:srgbClr val="FFFFFF"/>
              </a:solidFill>
            </a:endParaRPr>
          </a:p>
        </p:txBody>
      </p:sp>
      <p:sp>
        <p:nvSpPr>
          <p:cNvPr id="263" name="Google Shape;263;p20"/>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Swapping</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Discards the KV cache for the preempted sequence</a:t>
            </a:r>
            <a:endParaRPr/>
          </a:p>
          <a:p>
            <a:pPr marL="457200" lvl="0" indent="-431800" algn="l" rtl="0">
              <a:lnSpc>
                <a:spcPct val="100000"/>
              </a:lnSpc>
              <a:spcBef>
                <a:spcPts val="0"/>
              </a:spcBef>
              <a:spcAft>
                <a:spcPts val="0"/>
              </a:spcAft>
              <a:buSzPts val="3200"/>
              <a:buChar char="•"/>
            </a:pPr>
            <a:r>
              <a:rPr lang="en-US"/>
              <a:t>Recomputes the KV cache when the sequence is rescheduled</a:t>
            </a:r>
            <a:endParaRPr/>
          </a:p>
          <a:p>
            <a:pPr marL="914400" lvl="1" indent="-406400" algn="l" rtl="0">
              <a:lnSpc>
                <a:spcPct val="100000"/>
              </a:lnSpc>
              <a:spcBef>
                <a:spcPts val="0"/>
              </a:spcBef>
              <a:spcAft>
                <a:spcPts val="0"/>
              </a:spcAft>
              <a:buSzPts val="2800"/>
              <a:buChar char="o"/>
            </a:pPr>
            <a:r>
              <a:rPr lang="en-US"/>
              <a:t>Latency for recomputation is much less than original latency since all previously generated tokens are saved</a:t>
            </a:r>
            <a:endParaRPr/>
          </a:p>
          <a:p>
            <a:pPr marL="457200" lvl="0" indent="-431800" algn="l" rtl="0">
              <a:lnSpc>
                <a:spcPct val="100000"/>
              </a:lnSpc>
              <a:spcBef>
                <a:spcPts val="0"/>
              </a:spcBef>
              <a:spcAft>
                <a:spcPts val="0"/>
              </a:spcAft>
              <a:buSzPts val="3200"/>
              <a:buChar char="•"/>
            </a:pPr>
            <a:r>
              <a:rPr lang="en-US"/>
              <a:t>May be faster or slower than paging</a:t>
            </a:r>
            <a:endParaRPr/>
          </a:p>
          <a:p>
            <a:pPr marL="914400" lvl="1" indent="-406400" algn="l" rtl="0">
              <a:lnSpc>
                <a:spcPct val="100000"/>
              </a:lnSpc>
              <a:spcBef>
                <a:spcPts val="0"/>
              </a:spcBef>
              <a:spcAft>
                <a:spcPts val="0"/>
              </a:spcAft>
              <a:buSzPts val="2800"/>
              <a:buChar char="o"/>
            </a:pPr>
            <a:r>
              <a:rPr lang="en-US"/>
              <a:t>Depends on bandwidth between CPU memory and GPU memory</a:t>
            </a:r>
            <a:endParaRPr/>
          </a:p>
          <a:p>
            <a:pPr marL="914400" lvl="1" indent="-406400" algn="l" rtl="0">
              <a:lnSpc>
                <a:spcPct val="100000"/>
              </a:lnSpc>
              <a:spcBef>
                <a:spcPts val="0"/>
              </a:spcBef>
              <a:spcAft>
                <a:spcPts val="0"/>
              </a:spcAft>
              <a:buSzPts val="2800"/>
              <a:buChar char="o"/>
            </a:pPr>
            <a:r>
              <a:rPr lang="en-US"/>
              <a:t>Depends on GPU computational power</a:t>
            </a:r>
            <a:endParaRPr/>
          </a:p>
        </p:txBody>
      </p:sp>
      <p:sp>
        <p:nvSpPr>
          <p:cNvPr id="270" name="Google Shape;270;p21"/>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sz="2000">
              <a:solidFill>
                <a:srgbClr val="FFFFFF"/>
              </a:solidFill>
            </a:endParaRPr>
          </a:p>
        </p:txBody>
      </p:sp>
      <p:sp>
        <p:nvSpPr>
          <p:cNvPr id="271" name="Google Shape;271;p21"/>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Recomputation</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2"/>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Uses model parallelism to provide distributed execution across multiple GPUs</a:t>
            </a:r>
            <a:endParaRPr/>
          </a:p>
          <a:p>
            <a:pPr marL="457200" lvl="0" indent="-431800" algn="l" rtl="0">
              <a:lnSpc>
                <a:spcPct val="100000"/>
              </a:lnSpc>
              <a:spcBef>
                <a:spcPts val="0"/>
              </a:spcBef>
              <a:spcAft>
                <a:spcPts val="0"/>
              </a:spcAft>
              <a:buSzPts val="3200"/>
              <a:buChar char="•"/>
            </a:pPr>
            <a:r>
              <a:rPr lang="en-US"/>
              <a:t>Megatron-LM style tensor model parallelism strategy</a:t>
            </a:r>
            <a:endParaRPr/>
          </a:p>
          <a:p>
            <a:pPr marL="457200" lvl="0" indent="-431800" algn="l" rtl="0">
              <a:lnSpc>
                <a:spcPct val="100000"/>
              </a:lnSpc>
              <a:spcBef>
                <a:spcPts val="0"/>
              </a:spcBef>
              <a:spcAft>
                <a:spcPts val="0"/>
              </a:spcAft>
              <a:buSzPts val="3200"/>
              <a:buChar char="•"/>
            </a:pPr>
            <a:r>
              <a:rPr lang="en-US"/>
              <a:t>Can use a single centralized KV cache manager</a:t>
            </a:r>
            <a:endParaRPr/>
          </a:p>
          <a:p>
            <a:pPr marL="914400" lvl="1" indent="-406400" algn="l" rtl="0">
              <a:lnSpc>
                <a:spcPct val="100000"/>
              </a:lnSpc>
              <a:spcBef>
                <a:spcPts val="0"/>
              </a:spcBef>
              <a:spcAft>
                <a:spcPts val="0"/>
              </a:spcAft>
              <a:buSzPts val="2800"/>
              <a:buChar char="o"/>
            </a:pPr>
            <a:r>
              <a:rPr lang="en-US"/>
              <a:t>Each model shard processes same set of tokens</a:t>
            </a:r>
            <a:endParaRPr/>
          </a:p>
          <a:p>
            <a:pPr marL="914400" lvl="1" indent="-406400" algn="l" rtl="0">
              <a:lnSpc>
                <a:spcPct val="100000"/>
              </a:lnSpc>
              <a:spcBef>
                <a:spcPts val="0"/>
              </a:spcBef>
              <a:spcAft>
                <a:spcPts val="0"/>
              </a:spcAft>
              <a:buSzPts val="2800"/>
              <a:buChar char="o"/>
            </a:pPr>
            <a:r>
              <a:rPr lang="en-US"/>
              <a:t>Each worker has a KV cache for same positions, but only stores the data for the specific attention heads they need</a:t>
            </a:r>
            <a:endParaRPr/>
          </a:p>
          <a:p>
            <a:pPr marL="457200" lvl="0" indent="-431800" algn="l" rtl="0">
              <a:lnSpc>
                <a:spcPct val="100000"/>
              </a:lnSpc>
              <a:spcBef>
                <a:spcPts val="0"/>
              </a:spcBef>
              <a:spcAft>
                <a:spcPts val="0"/>
              </a:spcAft>
              <a:buSzPts val="3200"/>
              <a:buChar char="•"/>
            </a:pPr>
            <a:r>
              <a:rPr lang="en-US"/>
              <a:t>No extra synchronization required for scheduling or managing cache</a:t>
            </a:r>
            <a:endParaRPr/>
          </a:p>
        </p:txBody>
      </p:sp>
      <p:sp>
        <p:nvSpPr>
          <p:cNvPr id="278" name="Google Shape;278;p22"/>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sz="2000">
              <a:solidFill>
                <a:srgbClr val="FFFFFF"/>
              </a:solidFill>
            </a:endParaRPr>
          </a:p>
        </p:txBody>
      </p:sp>
      <p:sp>
        <p:nvSpPr>
          <p:cNvPr id="279" name="Google Shape;279;p22"/>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Distributed Execution</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3"/>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r>
              <a:rPr lang="en-US" dirty="0"/>
              <a:t>Background and Related Work</a:t>
            </a:r>
            <a:endParaRPr dirty="0"/>
          </a:p>
          <a:p>
            <a:pPr>
              <a:spcBef>
                <a:spcPts val="0"/>
              </a:spcBef>
            </a:pPr>
            <a:r>
              <a:rPr lang="en-US" dirty="0"/>
              <a:t>Motivation</a:t>
            </a:r>
            <a:endParaRPr dirty="0"/>
          </a:p>
          <a:p>
            <a:pPr>
              <a:spcBef>
                <a:spcPts val="0"/>
              </a:spcBef>
            </a:pPr>
            <a:r>
              <a:rPr lang="en-US" dirty="0"/>
              <a:t>Method</a:t>
            </a:r>
            <a:endParaRPr dirty="0"/>
          </a:p>
          <a:p>
            <a:pPr>
              <a:spcBef>
                <a:spcPts val="0"/>
              </a:spcBef>
            </a:pPr>
            <a:r>
              <a:rPr lang="en-US" b="1" dirty="0">
                <a:latin typeface="Helvetica Neue"/>
                <a:ea typeface="Helvetica Neue"/>
                <a:cs typeface="Helvetica Neue"/>
                <a:sym typeface="Helvetica Neue"/>
              </a:rPr>
              <a:t>Experiments</a:t>
            </a:r>
            <a:endParaRPr b="1" dirty="0">
              <a:latin typeface="Helvetica Neue"/>
              <a:ea typeface="Helvetica Neue"/>
              <a:cs typeface="Helvetica Neue"/>
              <a:sym typeface="Helvetica Neue"/>
            </a:endParaRPr>
          </a:p>
          <a:p>
            <a:pPr>
              <a:spcBef>
                <a:spcPts val="0"/>
              </a:spcBef>
            </a:pPr>
            <a:r>
              <a:rPr lang="en-US" dirty="0">
                <a:latin typeface="Helvetica Neue"/>
                <a:ea typeface="Helvetica Neue"/>
                <a:cs typeface="Helvetica Neue"/>
                <a:sym typeface="Helvetica Neue"/>
              </a:rPr>
              <a:t>Takeaways</a:t>
            </a:r>
            <a:endParaRPr dirty="0"/>
          </a:p>
        </p:txBody>
      </p:sp>
      <p:sp>
        <p:nvSpPr>
          <p:cNvPr id="286" name="Google Shape;286;p23"/>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sz="2000">
              <a:solidFill>
                <a:srgbClr val="FFFFFF"/>
              </a:solidFill>
            </a:endParaRPr>
          </a:p>
        </p:txBody>
      </p:sp>
      <p:sp>
        <p:nvSpPr>
          <p:cNvPr id="287" name="Google Shape;287;p23"/>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4"/>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800"/>
              </a:spcBef>
              <a:spcAft>
                <a:spcPts val="0"/>
              </a:spcAft>
              <a:buSzPts val="3200"/>
              <a:buFont typeface="Arial"/>
              <a:buChar char="●"/>
            </a:pPr>
            <a:r>
              <a:rPr lang="en-US">
                <a:latin typeface="Arial"/>
                <a:ea typeface="Arial"/>
                <a:cs typeface="Arial"/>
                <a:sym typeface="Arial"/>
              </a:rPr>
              <a:t>Implementation Details</a:t>
            </a:r>
            <a:endParaRPr>
              <a:latin typeface="Arial"/>
              <a:ea typeface="Arial"/>
              <a:cs typeface="Arial"/>
              <a:sym typeface="Arial"/>
            </a:endParaRPr>
          </a:p>
          <a:p>
            <a:pPr marL="457200" lvl="0" indent="0" algn="l" rtl="0">
              <a:lnSpc>
                <a:spcPct val="115000"/>
              </a:lnSpc>
              <a:spcBef>
                <a:spcPts val="800"/>
              </a:spcBef>
              <a:spcAft>
                <a:spcPts val="0"/>
              </a:spcAft>
              <a:buSzPts val="3200"/>
              <a:buNone/>
            </a:pPr>
            <a:endParaRPr>
              <a:latin typeface="Arial"/>
              <a:ea typeface="Arial"/>
              <a:cs typeface="Arial"/>
              <a:sym typeface="Arial"/>
            </a:endParaRPr>
          </a:p>
          <a:p>
            <a:pPr marL="457200" lvl="0" indent="-431800" algn="l" rtl="0">
              <a:lnSpc>
                <a:spcPct val="115000"/>
              </a:lnSpc>
              <a:spcBef>
                <a:spcPts val="800"/>
              </a:spcBef>
              <a:spcAft>
                <a:spcPts val="0"/>
              </a:spcAft>
              <a:buSzPts val="3200"/>
              <a:buFont typeface="Arial"/>
              <a:buChar char="●"/>
            </a:pPr>
            <a:r>
              <a:rPr lang="en-US">
                <a:latin typeface="Arial"/>
                <a:ea typeface="Arial"/>
                <a:cs typeface="Arial"/>
                <a:sym typeface="Arial"/>
              </a:rPr>
              <a:t>Experimental Setup and Evaluation Metrics</a:t>
            </a:r>
            <a:endParaRPr>
              <a:latin typeface="Arial"/>
              <a:ea typeface="Arial"/>
              <a:cs typeface="Arial"/>
              <a:sym typeface="Arial"/>
            </a:endParaRPr>
          </a:p>
          <a:p>
            <a:pPr marL="457200" lvl="0" indent="0" algn="l" rtl="0">
              <a:lnSpc>
                <a:spcPct val="115000"/>
              </a:lnSpc>
              <a:spcBef>
                <a:spcPts val="800"/>
              </a:spcBef>
              <a:spcAft>
                <a:spcPts val="0"/>
              </a:spcAft>
              <a:buSzPts val="3200"/>
              <a:buNone/>
            </a:pPr>
            <a:endParaRPr>
              <a:latin typeface="Arial"/>
              <a:ea typeface="Arial"/>
              <a:cs typeface="Arial"/>
              <a:sym typeface="Arial"/>
            </a:endParaRPr>
          </a:p>
          <a:p>
            <a:pPr marL="457200" lvl="0" indent="-431800" algn="l" rtl="0">
              <a:lnSpc>
                <a:spcPct val="115000"/>
              </a:lnSpc>
              <a:spcBef>
                <a:spcPts val="800"/>
              </a:spcBef>
              <a:spcAft>
                <a:spcPts val="0"/>
              </a:spcAft>
              <a:buSzPts val="3200"/>
              <a:buFont typeface="Arial"/>
              <a:buChar char="●"/>
            </a:pPr>
            <a:r>
              <a:rPr lang="en-US">
                <a:latin typeface="Arial"/>
                <a:ea typeface="Arial"/>
                <a:cs typeface="Arial"/>
                <a:sym typeface="Arial"/>
              </a:rPr>
              <a:t>Different Testing Scenarios</a:t>
            </a:r>
            <a:endParaRPr>
              <a:latin typeface="Arial"/>
              <a:ea typeface="Arial"/>
              <a:cs typeface="Arial"/>
              <a:sym typeface="Arial"/>
            </a:endParaRPr>
          </a:p>
          <a:p>
            <a:pPr marL="457200" lvl="0" indent="0" algn="l" rtl="0">
              <a:lnSpc>
                <a:spcPct val="115000"/>
              </a:lnSpc>
              <a:spcBef>
                <a:spcPts val="800"/>
              </a:spcBef>
              <a:spcAft>
                <a:spcPts val="0"/>
              </a:spcAft>
              <a:buSzPts val="3200"/>
              <a:buNone/>
            </a:pPr>
            <a:endParaRPr>
              <a:latin typeface="Arial"/>
              <a:ea typeface="Arial"/>
              <a:cs typeface="Arial"/>
              <a:sym typeface="Arial"/>
            </a:endParaRPr>
          </a:p>
          <a:p>
            <a:pPr marL="457200" lvl="0" indent="-431800" algn="l" rtl="0">
              <a:lnSpc>
                <a:spcPct val="115000"/>
              </a:lnSpc>
              <a:spcBef>
                <a:spcPts val="800"/>
              </a:spcBef>
              <a:spcAft>
                <a:spcPts val="0"/>
              </a:spcAft>
              <a:buSzPts val="3200"/>
              <a:buFont typeface="Arial"/>
              <a:buChar char="●"/>
            </a:pPr>
            <a:r>
              <a:rPr lang="en-US">
                <a:latin typeface="Arial"/>
                <a:ea typeface="Arial"/>
                <a:cs typeface="Arial"/>
                <a:sym typeface="Arial"/>
              </a:rPr>
              <a:t>Ablation Study</a:t>
            </a:r>
            <a:endParaRPr>
              <a:latin typeface="Arial"/>
              <a:ea typeface="Arial"/>
              <a:cs typeface="Arial"/>
              <a:sym typeface="Arial"/>
            </a:endParaRPr>
          </a:p>
          <a:p>
            <a:pPr marL="457200" lvl="0" indent="0" algn="l" rtl="0">
              <a:lnSpc>
                <a:spcPct val="100000"/>
              </a:lnSpc>
              <a:spcBef>
                <a:spcPts val="3200"/>
              </a:spcBef>
              <a:spcAft>
                <a:spcPts val="0"/>
              </a:spcAft>
              <a:buSzPts val="3200"/>
              <a:buNone/>
            </a:pPr>
            <a:endParaRPr/>
          </a:p>
        </p:txBody>
      </p:sp>
      <p:sp>
        <p:nvSpPr>
          <p:cNvPr id="294" name="Google Shape;294;p24"/>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sz="2000">
              <a:solidFill>
                <a:srgbClr val="FFFFFF"/>
              </a:solidFill>
            </a:endParaRPr>
          </a:p>
        </p:txBody>
      </p:sp>
      <p:sp>
        <p:nvSpPr>
          <p:cNvPr id="295" name="Google Shape;295;p24"/>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solidFill>
                  <a:srgbClr val="C00000"/>
                </a:solidFill>
              </a:rPr>
              <a:t>Experiments</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5"/>
          <p:cNvSpPr txBox="1">
            <a:spLocks noGrp="1"/>
          </p:cNvSpPr>
          <p:nvPr>
            <p:ph type="body" idx="1"/>
          </p:nvPr>
        </p:nvSpPr>
        <p:spPr>
          <a:xfrm>
            <a:off x="289949" y="1209374"/>
            <a:ext cx="9947127"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End-to-end serving system</a:t>
            </a:r>
            <a:endParaRPr dirty="0"/>
          </a:p>
          <a:p>
            <a:pPr marL="914400" lvl="1" indent="-406400" algn="l" rtl="0">
              <a:lnSpc>
                <a:spcPct val="100000"/>
              </a:lnSpc>
              <a:spcBef>
                <a:spcPts val="600"/>
              </a:spcBef>
              <a:spcAft>
                <a:spcPts val="0"/>
              </a:spcAft>
              <a:buSzPts val="2800"/>
              <a:buFont typeface="Arial"/>
              <a:buChar char="•"/>
            </a:pPr>
            <a:r>
              <a:rPr lang="en-US" dirty="0" err="1"/>
              <a:t>FastAPI</a:t>
            </a:r>
            <a:r>
              <a:rPr lang="en-US" dirty="0"/>
              <a:t> fronted</a:t>
            </a:r>
            <a:endParaRPr dirty="0"/>
          </a:p>
          <a:p>
            <a:pPr marL="914400" lvl="1" indent="-406400" algn="l" rtl="0">
              <a:lnSpc>
                <a:spcPct val="100000"/>
              </a:lnSpc>
              <a:spcBef>
                <a:spcPts val="600"/>
              </a:spcBef>
              <a:spcAft>
                <a:spcPts val="0"/>
              </a:spcAft>
              <a:buSzPts val="2800"/>
              <a:buFont typeface="Arial"/>
              <a:buChar char="•"/>
            </a:pPr>
            <a:r>
              <a:rPr lang="en-US" dirty="0"/>
              <a:t>GPU-based inference engine</a:t>
            </a:r>
            <a:endParaRPr dirty="0"/>
          </a:p>
          <a:p>
            <a:pPr marL="457200" lvl="0" indent="-431800" algn="l" rtl="0">
              <a:lnSpc>
                <a:spcPct val="100000"/>
              </a:lnSpc>
              <a:spcBef>
                <a:spcPts val="3200"/>
              </a:spcBef>
              <a:spcAft>
                <a:spcPts val="0"/>
              </a:spcAft>
              <a:buSzPts val="3200"/>
              <a:buFont typeface="Arial"/>
              <a:buChar char="•"/>
            </a:pPr>
            <a:r>
              <a:rPr lang="en-US" dirty="0"/>
              <a:t>Code</a:t>
            </a:r>
            <a:endParaRPr dirty="0"/>
          </a:p>
          <a:p>
            <a:pPr marL="914400" lvl="1" indent="-406400" algn="l" rtl="0">
              <a:lnSpc>
                <a:spcPct val="100000"/>
              </a:lnSpc>
              <a:spcBef>
                <a:spcPts val="600"/>
              </a:spcBef>
              <a:spcAft>
                <a:spcPts val="0"/>
              </a:spcAft>
              <a:buSzPts val="2800"/>
              <a:buFont typeface="Arial"/>
              <a:buChar char="•"/>
            </a:pPr>
            <a:r>
              <a:rPr lang="en-US" dirty="0"/>
              <a:t>8.5k lines Python code</a:t>
            </a:r>
            <a:endParaRPr dirty="0"/>
          </a:p>
          <a:p>
            <a:pPr marL="1371600" lvl="2" indent="-381000" algn="l" rtl="0">
              <a:lnSpc>
                <a:spcPct val="100000"/>
              </a:lnSpc>
              <a:spcBef>
                <a:spcPts val="0"/>
              </a:spcBef>
              <a:spcAft>
                <a:spcPts val="0"/>
              </a:spcAft>
              <a:buSzPts val="2400"/>
              <a:buFont typeface="Arial"/>
              <a:buChar char="•"/>
            </a:pPr>
            <a:r>
              <a:rPr lang="en-US" dirty="0"/>
              <a:t>The schedular and block manager</a:t>
            </a:r>
            <a:endParaRPr dirty="0"/>
          </a:p>
          <a:p>
            <a:pPr marL="914400" lvl="1" indent="-406400" algn="l" rtl="0">
              <a:lnSpc>
                <a:spcPct val="100000"/>
              </a:lnSpc>
              <a:spcBef>
                <a:spcPts val="600"/>
              </a:spcBef>
              <a:spcAft>
                <a:spcPts val="0"/>
              </a:spcAft>
              <a:buSzPts val="2800"/>
              <a:buFont typeface="Arial"/>
              <a:buChar char="•"/>
            </a:pPr>
            <a:r>
              <a:rPr lang="en-US" dirty="0"/>
              <a:t>2k lines of CUDA code</a:t>
            </a:r>
            <a:endParaRPr dirty="0"/>
          </a:p>
          <a:p>
            <a:pPr marL="1371600" lvl="2" indent="-381000" algn="l" rtl="0">
              <a:lnSpc>
                <a:spcPct val="100000"/>
              </a:lnSpc>
              <a:spcBef>
                <a:spcPts val="0"/>
              </a:spcBef>
              <a:spcAft>
                <a:spcPts val="0"/>
              </a:spcAft>
              <a:buSzPts val="2400"/>
              <a:buFont typeface="Arial"/>
              <a:buChar char="•"/>
            </a:pPr>
            <a:r>
              <a:rPr lang="en-US" dirty="0"/>
              <a:t>Key operations – </a:t>
            </a:r>
            <a:r>
              <a:rPr lang="en-US" dirty="0" err="1"/>
              <a:t>PagedAttention</a:t>
            </a:r>
            <a:endParaRPr dirty="0"/>
          </a:p>
          <a:p>
            <a:pPr marL="457200" lvl="0" indent="-431800" algn="l" rtl="0">
              <a:lnSpc>
                <a:spcPct val="100000"/>
              </a:lnSpc>
              <a:spcBef>
                <a:spcPts val="3200"/>
              </a:spcBef>
              <a:spcAft>
                <a:spcPts val="0"/>
              </a:spcAft>
              <a:buSzPts val="3200"/>
              <a:buFont typeface="Arial"/>
              <a:buChar char="•"/>
            </a:pPr>
            <a:r>
              <a:rPr lang="en-US" dirty="0"/>
              <a:t>Distributed GPU workers - NCCL</a:t>
            </a:r>
            <a:endParaRPr dirty="0"/>
          </a:p>
          <a:p>
            <a:pPr marL="457200" lvl="0" indent="-228600" algn="l" rtl="0">
              <a:lnSpc>
                <a:spcPct val="100000"/>
              </a:lnSpc>
              <a:spcBef>
                <a:spcPts val="3200"/>
              </a:spcBef>
              <a:spcAft>
                <a:spcPts val="0"/>
              </a:spcAft>
              <a:buSzPts val="3200"/>
              <a:buFont typeface="Arial"/>
              <a:buNone/>
            </a:pPr>
            <a:endParaRPr dirty="0"/>
          </a:p>
          <a:p>
            <a:pPr marL="457200" lvl="0" indent="-228600" algn="l" rtl="0">
              <a:lnSpc>
                <a:spcPct val="100000"/>
              </a:lnSpc>
              <a:spcBef>
                <a:spcPts val="3200"/>
              </a:spcBef>
              <a:spcAft>
                <a:spcPts val="0"/>
              </a:spcAft>
              <a:buSzPts val="3200"/>
              <a:buFont typeface="Arial"/>
              <a:buNone/>
            </a:pPr>
            <a:endParaRPr dirty="0"/>
          </a:p>
          <a:p>
            <a:pPr marL="457200" lvl="0" indent="-228600" algn="l" rtl="0">
              <a:lnSpc>
                <a:spcPct val="100000"/>
              </a:lnSpc>
              <a:spcBef>
                <a:spcPts val="3200"/>
              </a:spcBef>
              <a:spcAft>
                <a:spcPts val="0"/>
              </a:spcAft>
              <a:buSzPts val="3200"/>
              <a:buNone/>
            </a:pPr>
            <a:endParaRPr dirty="0"/>
          </a:p>
          <a:p>
            <a:pPr marL="0" lvl="0" indent="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p:txBody>
      </p:sp>
      <p:sp>
        <p:nvSpPr>
          <p:cNvPr id="301" name="Google Shape;301;p25"/>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47</a:t>
            </a:fld>
            <a:endParaRPr sz="2000">
              <a:solidFill>
                <a:srgbClr val="FFFFFF"/>
              </a:solidFill>
            </a:endParaRPr>
          </a:p>
        </p:txBody>
      </p:sp>
      <p:sp>
        <p:nvSpPr>
          <p:cNvPr id="302" name="Google Shape;302;p25"/>
          <p:cNvSpPr txBox="1">
            <a:spLocks noGrp="1"/>
          </p:cNvSpPr>
          <p:nvPr>
            <p:ph type="title"/>
          </p:nvPr>
        </p:nvSpPr>
        <p:spPr>
          <a:xfrm>
            <a:off x="127002" y="118680"/>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Implementation Details</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6"/>
          <p:cNvSpPr txBox="1">
            <a:spLocks noGrp="1"/>
          </p:cNvSpPr>
          <p:nvPr>
            <p:ph type="body" idx="1"/>
          </p:nvPr>
        </p:nvSpPr>
        <p:spPr>
          <a:xfrm>
            <a:off x="422355" y="1051718"/>
            <a:ext cx="10729121"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Fused reshape and block write</a:t>
            </a:r>
            <a:endParaRPr dirty="0"/>
          </a:p>
          <a:p>
            <a:pPr marL="914400" lvl="1" indent="-406400" algn="l" rtl="0">
              <a:lnSpc>
                <a:spcPct val="100000"/>
              </a:lnSpc>
              <a:spcBef>
                <a:spcPts val="600"/>
              </a:spcBef>
              <a:spcAft>
                <a:spcPts val="0"/>
              </a:spcAft>
              <a:buSzPts val="2800"/>
              <a:buFont typeface="Arial"/>
              <a:buChar char="•"/>
            </a:pPr>
            <a:r>
              <a:rPr lang="en-US" dirty="0"/>
              <a:t>KV cache’s block-wise reshape in a single kernel at each layer</a:t>
            </a:r>
            <a:endParaRPr dirty="0"/>
          </a:p>
          <a:p>
            <a:pPr marL="457200" lvl="0" indent="-431800" algn="l" rtl="0">
              <a:lnSpc>
                <a:spcPct val="100000"/>
              </a:lnSpc>
              <a:spcBef>
                <a:spcPts val="3200"/>
              </a:spcBef>
              <a:spcAft>
                <a:spcPts val="0"/>
              </a:spcAft>
              <a:buSzPts val="3200"/>
              <a:buFont typeface="Arial"/>
              <a:buChar char="•"/>
            </a:pPr>
            <a:r>
              <a:rPr lang="en-US" dirty="0"/>
              <a:t>Fusing block read and attention</a:t>
            </a:r>
            <a:endParaRPr dirty="0"/>
          </a:p>
          <a:p>
            <a:pPr marL="914400" lvl="1" indent="-406400" algn="l" rtl="0">
              <a:lnSpc>
                <a:spcPct val="100000"/>
              </a:lnSpc>
              <a:spcBef>
                <a:spcPts val="600"/>
              </a:spcBef>
              <a:spcAft>
                <a:spcPts val="0"/>
              </a:spcAft>
              <a:buSzPts val="2800"/>
              <a:buFont typeface="Arial"/>
              <a:buChar char="•"/>
            </a:pPr>
            <a:r>
              <a:rPr lang="en-US" dirty="0"/>
              <a:t>Attention kernel in Faster Transformer</a:t>
            </a:r>
            <a:endParaRPr dirty="0"/>
          </a:p>
          <a:p>
            <a:pPr marL="457200" lvl="0" indent="-431800" algn="l" rtl="0">
              <a:lnSpc>
                <a:spcPct val="100000"/>
              </a:lnSpc>
              <a:spcBef>
                <a:spcPts val="3200"/>
              </a:spcBef>
              <a:spcAft>
                <a:spcPts val="0"/>
              </a:spcAft>
              <a:buSzPts val="3200"/>
              <a:buFont typeface="Arial"/>
              <a:buChar char="•"/>
            </a:pPr>
            <a:r>
              <a:rPr lang="en-US" dirty="0"/>
              <a:t>Fused block copy</a:t>
            </a:r>
            <a:endParaRPr dirty="0"/>
          </a:p>
          <a:p>
            <a:pPr marL="914400" lvl="1" indent="-406400" algn="l" rtl="0">
              <a:lnSpc>
                <a:spcPct val="100000"/>
              </a:lnSpc>
              <a:spcBef>
                <a:spcPts val="600"/>
              </a:spcBef>
              <a:spcAft>
                <a:spcPts val="0"/>
              </a:spcAft>
              <a:buSzPts val="2800"/>
              <a:buFont typeface="Arial"/>
              <a:buChar char="•"/>
            </a:pPr>
            <a:r>
              <a:rPr lang="en-US" dirty="0"/>
              <a:t>Batch the copy operations for different blocks into a single kernel</a:t>
            </a:r>
            <a:endParaRPr dirty="0"/>
          </a:p>
          <a:p>
            <a:pPr marL="457200" lvl="0" indent="-228600" algn="l" rtl="0">
              <a:lnSpc>
                <a:spcPct val="100000"/>
              </a:lnSpc>
              <a:spcBef>
                <a:spcPts val="3200"/>
              </a:spcBef>
              <a:spcAft>
                <a:spcPts val="0"/>
              </a:spcAft>
              <a:buSzPts val="3200"/>
              <a:buFont typeface="Arial"/>
              <a:buNone/>
            </a:pPr>
            <a:endParaRPr dirty="0"/>
          </a:p>
          <a:p>
            <a:pPr marL="457200" lvl="0" indent="-228600" algn="l" rtl="0">
              <a:lnSpc>
                <a:spcPct val="100000"/>
              </a:lnSpc>
              <a:spcBef>
                <a:spcPts val="3200"/>
              </a:spcBef>
              <a:spcAft>
                <a:spcPts val="0"/>
              </a:spcAft>
              <a:buSzPts val="3200"/>
              <a:buNone/>
            </a:pPr>
            <a:endParaRPr dirty="0"/>
          </a:p>
          <a:p>
            <a:pPr marL="0" lvl="0" indent="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p:txBody>
      </p:sp>
      <p:sp>
        <p:nvSpPr>
          <p:cNvPr id="308" name="Google Shape;308;p26"/>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48</a:t>
            </a:fld>
            <a:endParaRPr sz="2000">
              <a:solidFill>
                <a:srgbClr val="FFFFFF"/>
              </a:solidFill>
            </a:endParaRPr>
          </a:p>
        </p:txBody>
      </p:sp>
      <p:sp>
        <p:nvSpPr>
          <p:cNvPr id="309" name="Google Shape;309;p26"/>
          <p:cNvSpPr txBox="1">
            <a:spLocks noGrp="1"/>
          </p:cNvSpPr>
          <p:nvPr>
            <p:ph type="title"/>
          </p:nvPr>
        </p:nvSpPr>
        <p:spPr>
          <a:xfrm>
            <a:off x="422355" y="0"/>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Additional Kernel Optimization</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8"/>
          <p:cNvSpPr txBox="1">
            <a:spLocks noGrp="1"/>
          </p:cNvSpPr>
          <p:nvPr>
            <p:ph type="body" idx="1"/>
          </p:nvPr>
        </p:nvSpPr>
        <p:spPr>
          <a:xfrm>
            <a:off x="510666" y="1198863"/>
            <a:ext cx="10020700"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Enabling different decoding strategies</a:t>
            </a:r>
            <a:endParaRPr/>
          </a:p>
          <a:p>
            <a:pPr marL="914400" lvl="1" indent="-406400" algn="l" rtl="0">
              <a:lnSpc>
                <a:spcPct val="100000"/>
              </a:lnSpc>
              <a:spcBef>
                <a:spcPts val="600"/>
              </a:spcBef>
              <a:spcAft>
                <a:spcPts val="0"/>
              </a:spcAft>
              <a:buSzPts val="2800"/>
              <a:buChar char="o"/>
            </a:pPr>
            <a:r>
              <a:rPr lang="en-US"/>
              <a:t>Greedy, Sampling, Beam Search</a:t>
            </a:r>
            <a:endParaRPr/>
          </a:p>
          <a:p>
            <a:pPr marL="457200" lvl="0" indent="-431800" algn="l" rtl="0">
              <a:lnSpc>
                <a:spcPct val="100000"/>
              </a:lnSpc>
              <a:spcBef>
                <a:spcPts val="3200"/>
              </a:spcBef>
              <a:spcAft>
                <a:spcPts val="0"/>
              </a:spcAft>
              <a:buSzPts val="3200"/>
              <a:buChar char="•"/>
            </a:pPr>
            <a:r>
              <a:rPr lang="en-US"/>
              <a:t>Implementation</a:t>
            </a:r>
            <a:endParaRPr/>
          </a:p>
          <a:p>
            <a:pPr marL="914400" lvl="1" indent="-406400" algn="l" rtl="0">
              <a:lnSpc>
                <a:spcPct val="100000"/>
              </a:lnSpc>
              <a:spcBef>
                <a:spcPts val="600"/>
              </a:spcBef>
              <a:spcAft>
                <a:spcPts val="0"/>
              </a:spcAft>
              <a:buSzPts val="2800"/>
              <a:buChar char="o"/>
            </a:pPr>
            <a:r>
              <a:rPr lang="en-US"/>
              <a:t>Fork, append, free</a:t>
            </a:r>
            <a:endParaRPr/>
          </a:p>
          <a:p>
            <a:pPr marL="914400" lvl="1" indent="-406400" algn="l" rtl="0">
              <a:lnSpc>
                <a:spcPct val="100000"/>
              </a:lnSpc>
              <a:spcBef>
                <a:spcPts val="600"/>
              </a:spcBef>
              <a:spcAft>
                <a:spcPts val="0"/>
              </a:spcAft>
              <a:buSzPts val="2800"/>
              <a:buChar char="o"/>
            </a:pPr>
            <a:r>
              <a:rPr lang="en-US"/>
              <a:t>Example – parallel sampling</a:t>
            </a:r>
            <a:endParaRPr/>
          </a:p>
          <a:p>
            <a:pPr marL="1371600" lvl="2" indent="-381000" algn="l" rtl="0">
              <a:lnSpc>
                <a:spcPct val="100000"/>
              </a:lnSpc>
              <a:spcBef>
                <a:spcPts val="0"/>
              </a:spcBef>
              <a:spcAft>
                <a:spcPts val="0"/>
              </a:spcAft>
              <a:buSzPts val="2400"/>
              <a:buChar char="•"/>
            </a:pPr>
            <a:r>
              <a:rPr lang="en-US"/>
              <a:t>Fork – copy sequence from one to sample size</a:t>
            </a:r>
            <a:endParaRPr/>
          </a:p>
          <a:p>
            <a:pPr marL="1371600" lvl="2" indent="-381000" algn="l" rtl="0">
              <a:lnSpc>
                <a:spcPct val="100000"/>
              </a:lnSpc>
              <a:spcBef>
                <a:spcPts val="0"/>
              </a:spcBef>
              <a:spcAft>
                <a:spcPts val="0"/>
              </a:spcAft>
              <a:buSzPts val="2400"/>
              <a:buChar char="•"/>
            </a:pPr>
            <a:r>
              <a:rPr lang="en-US"/>
              <a:t>Append</a:t>
            </a:r>
            <a:endParaRPr/>
          </a:p>
          <a:p>
            <a:pPr marL="1371600" lvl="2" indent="-381000" algn="l" rtl="0">
              <a:lnSpc>
                <a:spcPct val="100000"/>
              </a:lnSpc>
              <a:spcBef>
                <a:spcPts val="0"/>
              </a:spcBef>
              <a:spcAft>
                <a:spcPts val="0"/>
              </a:spcAft>
              <a:buSzPts val="2400"/>
              <a:buChar char="•"/>
            </a:pPr>
            <a:r>
              <a:rPr lang="en-US"/>
              <a:t>Free – sequences meeting stopping criterion</a:t>
            </a: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315" name="Google Shape;315;p28"/>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49</a:t>
            </a:fld>
            <a:endParaRPr sz="2000">
              <a:solidFill>
                <a:srgbClr val="FFFFFF"/>
              </a:solidFill>
            </a:endParaRPr>
          </a:p>
        </p:txBody>
      </p:sp>
      <p:sp>
        <p:nvSpPr>
          <p:cNvPr id="316" name="Google Shape;316;p28"/>
          <p:cNvSpPr txBox="1">
            <a:spLocks noGrp="1"/>
          </p:cNvSpPr>
          <p:nvPr>
            <p:ph type="title"/>
          </p:nvPr>
        </p:nvSpPr>
        <p:spPr>
          <a:xfrm>
            <a:off x="411845" y="139701"/>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Decoding Algorithm</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2c46d93677e_0_0"/>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sz="2000">
              <a:solidFill>
                <a:srgbClr val="FFFFFF"/>
              </a:solidFill>
            </a:endParaRPr>
          </a:p>
        </p:txBody>
      </p:sp>
      <p:sp>
        <p:nvSpPr>
          <p:cNvPr id="90" name="Google Shape;90;g2c46d93677e_0_0"/>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400"/>
              <a:buNone/>
            </a:pPr>
            <a:r>
              <a:rPr lang="en-US"/>
              <a:t>Background and Related Work</a:t>
            </a:r>
            <a:endParaRPr/>
          </a:p>
        </p:txBody>
      </p:sp>
      <p:sp>
        <p:nvSpPr>
          <p:cNvPr id="91" name="Google Shape;91;g2c46d93677e_0_0"/>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Memory Challenges in LLM Serving</a:t>
            </a:r>
            <a:endParaRPr/>
          </a:p>
          <a:p>
            <a:pPr marL="914400" lvl="1" indent="-406400" algn="l" rtl="0">
              <a:lnSpc>
                <a:spcPct val="100000"/>
              </a:lnSpc>
              <a:spcBef>
                <a:spcPts val="0"/>
              </a:spcBef>
              <a:spcAft>
                <a:spcPts val="0"/>
              </a:spcAft>
              <a:buSzPts val="2800"/>
              <a:buChar char="o"/>
            </a:pPr>
            <a:r>
              <a:rPr lang="en-US"/>
              <a:t>Large KV Cache</a:t>
            </a:r>
            <a:endParaRPr/>
          </a:p>
          <a:p>
            <a:pPr marL="1371600" lvl="2" indent="-381000" algn="l" rtl="0">
              <a:lnSpc>
                <a:spcPct val="100000"/>
              </a:lnSpc>
              <a:spcBef>
                <a:spcPts val="0"/>
              </a:spcBef>
              <a:spcAft>
                <a:spcPts val="0"/>
              </a:spcAft>
              <a:buSzPts val="2400"/>
              <a:buChar char="•"/>
            </a:pPr>
            <a:r>
              <a:rPr lang="en-US"/>
              <a:t>Single Token: 2 * 5120 * 40 (layers) * 2 (fp16)-&gt;0.8MB</a:t>
            </a:r>
            <a:endParaRPr/>
          </a:p>
          <a:p>
            <a:pPr marL="1371600" lvl="2" indent="-381000" algn="l" rtl="0">
              <a:lnSpc>
                <a:spcPct val="100000"/>
              </a:lnSpc>
              <a:spcBef>
                <a:spcPts val="0"/>
              </a:spcBef>
              <a:spcAft>
                <a:spcPts val="0"/>
              </a:spcAft>
              <a:buSzPts val="2400"/>
              <a:buChar char="•"/>
            </a:pPr>
            <a:r>
              <a:rPr lang="en-US"/>
              <a:t>Extremely long contexts (2048) -&gt; 1.6GB</a:t>
            </a:r>
            <a:endParaRPr/>
          </a:p>
          <a:p>
            <a:pPr marL="914400" lvl="1" indent="-406400" algn="l" rtl="0">
              <a:lnSpc>
                <a:spcPct val="100000"/>
              </a:lnSpc>
              <a:spcBef>
                <a:spcPts val="0"/>
              </a:spcBef>
              <a:spcAft>
                <a:spcPts val="0"/>
              </a:spcAft>
              <a:buSzPts val="2800"/>
              <a:buChar char="o"/>
            </a:pPr>
            <a:r>
              <a:rPr lang="en-US"/>
              <a:t>Complex decoding algorithms</a:t>
            </a:r>
            <a:endParaRPr/>
          </a:p>
          <a:p>
            <a:pPr marL="1371600" lvl="2" indent="-381000" algn="l" rtl="0">
              <a:lnSpc>
                <a:spcPct val="100000"/>
              </a:lnSpc>
              <a:spcBef>
                <a:spcPts val="0"/>
              </a:spcBef>
              <a:spcAft>
                <a:spcPts val="0"/>
              </a:spcAft>
              <a:buSzPts val="2400"/>
              <a:buChar char="•"/>
            </a:pPr>
            <a:r>
              <a:rPr lang="en-US"/>
              <a:t>Beam Search, Parallel Sampling, etc</a:t>
            </a:r>
            <a:endParaRPr/>
          </a:p>
          <a:p>
            <a:pPr marL="1371600" lvl="2" indent="-381000" algn="l" rtl="0">
              <a:lnSpc>
                <a:spcPct val="100000"/>
              </a:lnSpc>
              <a:spcBef>
                <a:spcPts val="0"/>
              </a:spcBef>
              <a:spcAft>
                <a:spcPts val="0"/>
              </a:spcAft>
              <a:buSzPts val="2400"/>
              <a:buChar char="•"/>
            </a:pPr>
            <a:r>
              <a:rPr lang="en-US" b="1">
                <a:latin typeface="Helvetica Neue"/>
                <a:ea typeface="Helvetica Neue"/>
                <a:cs typeface="Helvetica Neue"/>
                <a:sym typeface="Helvetica Neue"/>
              </a:rPr>
              <a:t>Shared context</a:t>
            </a:r>
            <a:endParaRPr/>
          </a:p>
          <a:p>
            <a:pPr marL="914400" lvl="1" indent="-406400" algn="l" rtl="0">
              <a:lnSpc>
                <a:spcPct val="100000"/>
              </a:lnSpc>
              <a:spcBef>
                <a:spcPts val="0"/>
              </a:spcBef>
              <a:spcAft>
                <a:spcPts val="0"/>
              </a:spcAft>
              <a:buSzPts val="2800"/>
              <a:buChar char="o"/>
            </a:pPr>
            <a:r>
              <a:rPr lang="en-US"/>
              <a:t>Dynamic lengths for auto-regressive</a:t>
            </a:r>
            <a:endParaRPr/>
          </a:p>
          <a:p>
            <a:pPr marL="1371600" lvl="2" indent="-381000" algn="l" rtl="0">
              <a:lnSpc>
                <a:spcPct val="100000"/>
              </a:lnSpc>
              <a:spcBef>
                <a:spcPts val="0"/>
              </a:spcBef>
              <a:spcAft>
                <a:spcPts val="0"/>
              </a:spcAft>
              <a:buSzPts val="2400"/>
              <a:buChar char="•"/>
            </a:pPr>
            <a:r>
              <a:rPr lang="en-US"/>
              <a:t>Scheduling to swap KV cache in/out the GPU memory</a:t>
            </a:r>
            <a:endParaRPr/>
          </a:p>
          <a:p>
            <a:pPr marL="1371600" lvl="2" indent="-381000" algn="l" rtl="0">
              <a:lnSpc>
                <a:spcPct val="100000"/>
              </a:lnSpc>
              <a:spcBef>
                <a:spcPts val="0"/>
              </a:spcBef>
              <a:spcAft>
                <a:spcPts val="0"/>
              </a:spcAft>
              <a:buSzPts val="2400"/>
              <a:buChar char="•"/>
            </a:pPr>
            <a:r>
              <a:rPr lang="en-US"/>
              <a:t>Fragmentation</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9"/>
          <p:cNvSpPr txBox="1">
            <a:spLocks noGrp="1"/>
          </p:cNvSpPr>
          <p:nvPr>
            <p:ph type="body" idx="1"/>
          </p:nvPr>
        </p:nvSpPr>
        <p:spPr>
          <a:xfrm>
            <a:off x="445501" y="1049724"/>
            <a:ext cx="10411685"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Evaluation models</a:t>
            </a:r>
            <a:endParaRPr/>
          </a:p>
          <a:p>
            <a:pPr marL="25400" lvl="0" indent="0" algn="l" rtl="0">
              <a:lnSpc>
                <a:spcPct val="100000"/>
              </a:lnSpc>
              <a:spcBef>
                <a:spcPts val="3200"/>
              </a:spcBef>
              <a:spcAft>
                <a:spcPts val="0"/>
              </a:spcAft>
              <a:buSzPts val="3200"/>
              <a:buNone/>
            </a:pPr>
            <a:endParaRPr/>
          </a:p>
          <a:p>
            <a:pPr marL="25400" lvl="0" indent="0" algn="l" rtl="0">
              <a:lnSpc>
                <a:spcPct val="100000"/>
              </a:lnSpc>
              <a:spcBef>
                <a:spcPts val="3200"/>
              </a:spcBef>
              <a:spcAft>
                <a:spcPts val="0"/>
              </a:spcAft>
              <a:buSzPts val="3200"/>
              <a:buNone/>
            </a:pPr>
            <a:endParaRPr/>
          </a:p>
          <a:p>
            <a:pPr marL="457200" lvl="0" indent="-431800" algn="l" rtl="0">
              <a:lnSpc>
                <a:spcPct val="100000"/>
              </a:lnSpc>
              <a:spcBef>
                <a:spcPts val="3200"/>
              </a:spcBef>
              <a:spcAft>
                <a:spcPts val="0"/>
              </a:spcAft>
              <a:buSzPts val="3200"/>
              <a:buChar char="•"/>
            </a:pPr>
            <a:r>
              <a:rPr lang="en-US"/>
              <a:t>Datasets</a:t>
            </a: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322" name="Google Shape;322;p29"/>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50</a:t>
            </a:fld>
            <a:endParaRPr sz="2000">
              <a:solidFill>
                <a:srgbClr val="FFFFFF"/>
              </a:solidFill>
            </a:endParaRPr>
          </a:p>
        </p:txBody>
      </p:sp>
      <p:sp>
        <p:nvSpPr>
          <p:cNvPr id="323" name="Google Shape;323;p29"/>
          <p:cNvSpPr txBox="1">
            <a:spLocks noGrp="1"/>
          </p:cNvSpPr>
          <p:nvPr>
            <p:ph type="title"/>
          </p:nvPr>
        </p:nvSpPr>
        <p:spPr>
          <a:xfrm>
            <a:off x="494815" y="113353"/>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Experimental Setup</a:t>
            </a:r>
            <a:endParaRPr/>
          </a:p>
        </p:txBody>
      </p:sp>
      <p:pic>
        <p:nvPicPr>
          <p:cNvPr id="324" name="Google Shape;324;p29" descr="A table with numbers and symbols&#10;&#10;Description automatically generated"/>
          <p:cNvPicPr preferRelativeResize="0"/>
          <p:nvPr/>
        </p:nvPicPr>
        <p:blipFill rotWithShape="1">
          <a:blip r:embed="rId3">
            <a:alphaModFix/>
          </a:blip>
          <a:srcRect/>
          <a:stretch/>
        </p:blipFill>
        <p:spPr>
          <a:xfrm>
            <a:off x="3537427" y="1987976"/>
            <a:ext cx="5854700" cy="2324100"/>
          </a:xfrm>
          <a:prstGeom prst="rect">
            <a:avLst/>
          </a:prstGeom>
          <a:noFill/>
          <a:ln>
            <a:noFill/>
          </a:ln>
        </p:spPr>
      </p:pic>
      <p:sp>
        <p:nvSpPr>
          <p:cNvPr id="325" name="Google Shape;325;p29"/>
          <p:cNvSpPr/>
          <p:nvPr/>
        </p:nvSpPr>
        <p:spPr>
          <a:xfrm>
            <a:off x="5632675" y="1974220"/>
            <a:ext cx="3493881" cy="550068"/>
          </a:xfrm>
          <a:prstGeom prst="ellipse">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endParaRPr sz="2220" b="0" i="0" u="none" strike="noStrike" cap="none">
              <a:solidFill>
                <a:srgbClr val="0C0C0C"/>
              </a:solidFill>
              <a:latin typeface="Arial"/>
              <a:ea typeface="Arial"/>
              <a:cs typeface="Arial"/>
              <a:sym typeface="Arial"/>
            </a:endParaRPr>
          </a:p>
        </p:txBody>
      </p:sp>
      <p:sp>
        <p:nvSpPr>
          <p:cNvPr id="326" name="Google Shape;326;p29"/>
          <p:cNvSpPr txBox="1"/>
          <p:nvPr/>
        </p:nvSpPr>
        <p:spPr>
          <a:xfrm>
            <a:off x="8824569" y="795606"/>
            <a:ext cx="175398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OPT</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LLaMA-13B</a:t>
            </a:r>
            <a:endParaRPr/>
          </a:p>
        </p:txBody>
      </p:sp>
      <p:cxnSp>
        <p:nvCxnSpPr>
          <p:cNvPr id="327" name="Google Shape;327;p29"/>
          <p:cNvCxnSpPr>
            <a:stCxn id="325" idx="0"/>
            <a:endCxn id="326" idx="1"/>
          </p:cNvCxnSpPr>
          <p:nvPr/>
        </p:nvCxnSpPr>
        <p:spPr>
          <a:xfrm rot="10800000" flipH="1">
            <a:off x="7379616" y="1395820"/>
            <a:ext cx="1445100" cy="578400"/>
          </a:xfrm>
          <a:prstGeom prst="straightConnector1">
            <a:avLst/>
          </a:prstGeom>
          <a:solidFill>
            <a:schemeClr val="accent1"/>
          </a:solidFill>
          <a:ln w="25400" cap="flat" cmpd="sng">
            <a:solidFill>
              <a:schemeClr val="dk1"/>
            </a:solidFill>
            <a:prstDash val="solid"/>
            <a:round/>
            <a:headEnd type="none" w="sm" len="sm"/>
            <a:tailEnd type="triangle" w="med" len="med"/>
          </a:ln>
        </p:spPr>
      </p:cxnSp>
      <p:pic>
        <p:nvPicPr>
          <p:cNvPr id="328" name="Google Shape;328;p29" descr="A graph of data and a graph of data&#10;&#10;Description automatically generated with medium confidence"/>
          <p:cNvPicPr preferRelativeResize="0"/>
          <p:nvPr/>
        </p:nvPicPr>
        <p:blipFill rotWithShape="1">
          <a:blip r:embed="rId4">
            <a:alphaModFix/>
          </a:blip>
          <a:srcRect/>
          <a:stretch/>
        </p:blipFill>
        <p:spPr>
          <a:xfrm>
            <a:off x="4432074" y="4415829"/>
            <a:ext cx="5550177" cy="2275474"/>
          </a:xfrm>
          <a:prstGeom prst="rect">
            <a:avLst/>
          </a:prstGeom>
          <a:noFill/>
          <a:ln>
            <a:noFill/>
          </a:ln>
        </p:spPr>
      </p:pic>
      <p:sp>
        <p:nvSpPr>
          <p:cNvPr id="329" name="Google Shape;329;p29"/>
          <p:cNvSpPr/>
          <p:nvPr/>
        </p:nvSpPr>
        <p:spPr>
          <a:xfrm>
            <a:off x="1885948" y="5900393"/>
            <a:ext cx="1933991" cy="689665"/>
          </a:xfrm>
          <a:prstGeom prst="roundRect">
            <a:avLst>
              <a:gd name="adj" fmla="val 16667"/>
            </a:avLst>
          </a:prstGeom>
          <a:noFill/>
          <a:ln w="22225"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r>
              <a:rPr lang="en-US" sz="1500" b="0" i="0" u="none" strike="noStrike" cap="none">
                <a:solidFill>
                  <a:srgbClr val="0C0C0C"/>
                </a:solidFill>
                <a:latin typeface="Arial"/>
                <a:ea typeface="Arial"/>
                <a:cs typeface="Arial"/>
                <a:sym typeface="Arial"/>
              </a:rPr>
              <a:t>Longer sequences &amp; higher variance</a:t>
            </a:r>
            <a:endParaRPr/>
          </a:p>
        </p:txBody>
      </p:sp>
      <p:cxnSp>
        <p:nvCxnSpPr>
          <p:cNvPr id="330" name="Google Shape;330;p29"/>
          <p:cNvCxnSpPr/>
          <p:nvPr/>
        </p:nvCxnSpPr>
        <p:spPr>
          <a:xfrm flipH="1">
            <a:off x="3740427" y="6500191"/>
            <a:ext cx="1520687" cy="89866"/>
          </a:xfrm>
          <a:prstGeom prst="straightConnector1">
            <a:avLst/>
          </a:prstGeom>
          <a:solidFill>
            <a:schemeClr val="accent1"/>
          </a:solidFill>
          <a:ln w="25400"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0"/>
          <p:cNvSpPr txBox="1">
            <a:spLocks noGrp="1"/>
          </p:cNvSpPr>
          <p:nvPr>
            <p:ph type="body" idx="1"/>
          </p:nvPr>
        </p:nvSpPr>
        <p:spPr>
          <a:xfrm>
            <a:off x="348782" y="1156822"/>
            <a:ext cx="9961866"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Baselines</a:t>
            </a:r>
            <a:endParaRPr/>
          </a:p>
          <a:p>
            <a:pPr marL="914400" lvl="1" indent="-406400" algn="l" rtl="0">
              <a:lnSpc>
                <a:spcPct val="100000"/>
              </a:lnSpc>
              <a:spcBef>
                <a:spcPts val="600"/>
              </a:spcBef>
              <a:spcAft>
                <a:spcPts val="0"/>
              </a:spcAft>
              <a:buSzPts val="2800"/>
              <a:buChar char="o"/>
            </a:pPr>
            <a:r>
              <a:rPr lang="en-US"/>
              <a:t>FasterTransformer</a:t>
            </a:r>
            <a:endParaRPr/>
          </a:p>
          <a:p>
            <a:pPr marL="914400" lvl="1" indent="-406400" algn="l" rtl="0">
              <a:lnSpc>
                <a:spcPct val="100000"/>
              </a:lnSpc>
              <a:spcBef>
                <a:spcPts val="600"/>
              </a:spcBef>
              <a:spcAft>
                <a:spcPts val="0"/>
              </a:spcAft>
              <a:buSzPts val="2800"/>
              <a:buChar char="o"/>
            </a:pPr>
            <a:r>
              <a:rPr lang="en-US"/>
              <a:t>Orca</a:t>
            </a:r>
            <a:endParaRPr/>
          </a:p>
          <a:p>
            <a:pPr marL="1371600" lvl="2" indent="-381000" algn="l" rtl="0">
              <a:lnSpc>
                <a:spcPct val="100000"/>
              </a:lnSpc>
              <a:spcBef>
                <a:spcPts val="0"/>
              </a:spcBef>
              <a:spcAft>
                <a:spcPts val="0"/>
              </a:spcAft>
              <a:buSzPts val="2400"/>
              <a:buChar char="•"/>
            </a:pPr>
            <a:r>
              <a:rPr lang="en-US"/>
              <a:t>Orca (Oracle) – ground truth length</a:t>
            </a:r>
            <a:endParaRPr/>
          </a:p>
          <a:p>
            <a:pPr marL="1371600" lvl="2" indent="-381000" algn="l" rtl="0">
              <a:lnSpc>
                <a:spcPct val="100000"/>
              </a:lnSpc>
              <a:spcBef>
                <a:spcPts val="0"/>
              </a:spcBef>
              <a:spcAft>
                <a:spcPts val="0"/>
              </a:spcAft>
              <a:buSzPts val="2400"/>
              <a:buChar char="•"/>
            </a:pPr>
            <a:r>
              <a:rPr lang="en-US"/>
              <a:t>Orca (Pow2) – x2</a:t>
            </a:r>
            <a:endParaRPr/>
          </a:p>
          <a:p>
            <a:pPr marL="1371600" lvl="2" indent="-381000" algn="l" rtl="0">
              <a:lnSpc>
                <a:spcPct val="100000"/>
              </a:lnSpc>
              <a:spcBef>
                <a:spcPts val="0"/>
              </a:spcBef>
              <a:spcAft>
                <a:spcPts val="0"/>
              </a:spcAft>
              <a:buSzPts val="2400"/>
              <a:buChar char="•"/>
            </a:pPr>
            <a:r>
              <a:rPr lang="en-US"/>
              <a:t>Orca (Max) – 2048 tokens</a:t>
            </a:r>
            <a:endParaRPr/>
          </a:p>
          <a:p>
            <a:pPr marL="1371600" lvl="2" indent="-228600" algn="l" rtl="0">
              <a:lnSpc>
                <a:spcPct val="100000"/>
              </a:lnSpc>
              <a:spcBef>
                <a:spcPts val="0"/>
              </a:spcBef>
              <a:spcAft>
                <a:spcPts val="0"/>
              </a:spcAft>
              <a:buSzPts val="2400"/>
              <a:buNone/>
            </a:pPr>
            <a:endParaRPr/>
          </a:p>
          <a:p>
            <a:pPr marL="457200" lvl="0" indent="-431800" algn="l" rtl="0">
              <a:lnSpc>
                <a:spcPct val="100000"/>
              </a:lnSpc>
              <a:spcBef>
                <a:spcPts val="3200"/>
              </a:spcBef>
              <a:spcAft>
                <a:spcPts val="0"/>
              </a:spcAft>
              <a:buSzPts val="3200"/>
              <a:buChar char="•"/>
            </a:pPr>
            <a:r>
              <a:rPr lang="en-US"/>
              <a:t>Evaluation metrics</a:t>
            </a:r>
            <a:endParaRPr/>
          </a:p>
          <a:p>
            <a:pPr marL="914400" lvl="1" indent="-406400" algn="l" rtl="0">
              <a:lnSpc>
                <a:spcPct val="100000"/>
              </a:lnSpc>
              <a:spcBef>
                <a:spcPts val="600"/>
              </a:spcBef>
              <a:spcAft>
                <a:spcPts val="0"/>
              </a:spcAft>
              <a:buSzPts val="2800"/>
              <a:buChar char="o"/>
            </a:pPr>
            <a:r>
              <a:rPr lang="en-US"/>
              <a:t>Normalized latency (s/token)</a:t>
            </a:r>
            <a:endParaRPr/>
          </a:p>
          <a:p>
            <a:pPr marL="457200" lvl="1" indent="0" algn="l" rtl="0">
              <a:lnSpc>
                <a:spcPct val="100000"/>
              </a:lnSpc>
              <a:spcBef>
                <a:spcPts val="600"/>
              </a:spcBef>
              <a:spcAft>
                <a:spcPts val="0"/>
              </a:spcAft>
              <a:buSzPts val="28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336" name="Google Shape;336;p30"/>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51</a:t>
            </a:fld>
            <a:endParaRPr sz="2000">
              <a:solidFill>
                <a:srgbClr val="FFFFFF"/>
              </a:solidFill>
            </a:endParaRPr>
          </a:p>
        </p:txBody>
      </p:sp>
      <p:sp>
        <p:nvSpPr>
          <p:cNvPr id="337" name="Google Shape;337;p30"/>
          <p:cNvSpPr txBox="1">
            <a:spLocks noGrp="1"/>
          </p:cNvSpPr>
          <p:nvPr>
            <p:ph type="title"/>
          </p:nvPr>
        </p:nvSpPr>
        <p:spPr>
          <a:xfrm>
            <a:off x="348782" y="139701"/>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Experimental Setup</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1"/>
          <p:cNvSpPr txBox="1">
            <a:spLocks noGrp="1"/>
          </p:cNvSpPr>
          <p:nvPr>
            <p:ph type="body" idx="1"/>
          </p:nvPr>
        </p:nvSpPr>
        <p:spPr>
          <a:xfrm>
            <a:off x="416073" y="1254917"/>
            <a:ext cx="8428383"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Basic Sampling (One sample / request)</a:t>
            </a:r>
            <a:endParaRPr/>
          </a:p>
          <a:p>
            <a:pPr marL="457200" lvl="0" indent="-431800" algn="l" rtl="0">
              <a:lnSpc>
                <a:spcPct val="100000"/>
              </a:lnSpc>
              <a:spcBef>
                <a:spcPts val="3200"/>
              </a:spcBef>
              <a:spcAft>
                <a:spcPts val="0"/>
              </a:spcAft>
              <a:buSzPts val="3200"/>
              <a:buChar char="•"/>
            </a:pPr>
            <a:r>
              <a:rPr lang="en-US"/>
              <a:t>Parallel Sampling / Beam Search</a:t>
            </a:r>
            <a:endParaRPr/>
          </a:p>
          <a:p>
            <a:pPr marL="457200" lvl="0" indent="-431800" algn="l" rtl="0">
              <a:lnSpc>
                <a:spcPct val="100000"/>
              </a:lnSpc>
              <a:spcBef>
                <a:spcPts val="3200"/>
              </a:spcBef>
              <a:spcAft>
                <a:spcPts val="0"/>
              </a:spcAft>
              <a:buSzPts val="3200"/>
              <a:buChar char="•"/>
            </a:pPr>
            <a:r>
              <a:rPr lang="en-US"/>
              <a:t>Shared Prefix</a:t>
            </a:r>
            <a:endParaRPr/>
          </a:p>
          <a:p>
            <a:pPr marL="457200" lvl="0" indent="-431800" algn="l" rtl="0">
              <a:lnSpc>
                <a:spcPct val="100000"/>
              </a:lnSpc>
              <a:spcBef>
                <a:spcPts val="3200"/>
              </a:spcBef>
              <a:spcAft>
                <a:spcPts val="0"/>
              </a:spcAft>
              <a:buSzPts val="3200"/>
              <a:buChar char="•"/>
            </a:pPr>
            <a:r>
              <a:rPr lang="en-US"/>
              <a:t>Chatbot (Longer prompts) </a:t>
            </a: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343" name="Google Shape;343;p31"/>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52</a:t>
            </a:fld>
            <a:endParaRPr sz="2000">
              <a:solidFill>
                <a:srgbClr val="FFFFFF"/>
              </a:solidFill>
            </a:endParaRPr>
          </a:p>
        </p:txBody>
      </p:sp>
      <p:sp>
        <p:nvSpPr>
          <p:cNvPr id="344" name="Google Shape;344;p31"/>
          <p:cNvSpPr txBox="1">
            <a:spLocks noGrp="1"/>
          </p:cNvSpPr>
          <p:nvPr>
            <p:ph type="title"/>
          </p:nvPr>
        </p:nvSpPr>
        <p:spPr>
          <a:xfrm>
            <a:off x="275210" y="76198"/>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Different Testing Scenarios</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2"/>
          <p:cNvSpPr txBox="1">
            <a:spLocks noGrp="1"/>
          </p:cNvSpPr>
          <p:nvPr>
            <p:ph type="body" idx="1"/>
          </p:nvPr>
        </p:nvSpPr>
        <p:spPr>
          <a:xfrm>
            <a:off x="1782418" y="1051719"/>
            <a:ext cx="8428383" cy="4754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350" name="Google Shape;350;p32"/>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53</a:t>
            </a:fld>
            <a:endParaRPr sz="2000">
              <a:solidFill>
                <a:srgbClr val="FFFFFF"/>
              </a:solidFill>
            </a:endParaRPr>
          </a:p>
        </p:txBody>
      </p:sp>
      <p:sp>
        <p:nvSpPr>
          <p:cNvPr id="351" name="Google Shape;351;p32"/>
          <p:cNvSpPr txBox="1">
            <a:spLocks noGrp="1"/>
          </p:cNvSpPr>
          <p:nvPr>
            <p:ph type="title"/>
          </p:nvPr>
        </p:nvSpPr>
        <p:spPr>
          <a:xfrm>
            <a:off x="500269" y="81225"/>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Basic Sampling</a:t>
            </a:r>
            <a:endParaRPr/>
          </a:p>
        </p:txBody>
      </p:sp>
      <p:pic>
        <p:nvPicPr>
          <p:cNvPr id="352" name="Google Shape;352;p32" descr="A graph of data on a white background&#10;&#10;Description automatically generated with medium confidence"/>
          <p:cNvPicPr preferRelativeResize="0"/>
          <p:nvPr/>
        </p:nvPicPr>
        <p:blipFill rotWithShape="1">
          <a:blip r:embed="rId3">
            <a:alphaModFix/>
          </a:blip>
          <a:srcRect/>
          <a:stretch/>
        </p:blipFill>
        <p:spPr>
          <a:xfrm>
            <a:off x="1981199" y="2482265"/>
            <a:ext cx="8846774" cy="3331609"/>
          </a:xfrm>
          <a:prstGeom prst="rect">
            <a:avLst/>
          </a:prstGeom>
          <a:noFill/>
          <a:ln>
            <a:noFill/>
          </a:ln>
        </p:spPr>
      </p:pic>
      <p:sp>
        <p:nvSpPr>
          <p:cNvPr id="353" name="Google Shape;353;p32"/>
          <p:cNvSpPr/>
          <p:nvPr/>
        </p:nvSpPr>
        <p:spPr>
          <a:xfrm>
            <a:off x="6145698" y="1237354"/>
            <a:ext cx="3538331" cy="944217"/>
          </a:xfrm>
          <a:prstGeom prst="roundRect">
            <a:avLst>
              <a:gd name="adj" fmla="val 16667"/>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r>
              <a:rPr lang="en-US" sz="1500" b="0" i="0" u="none" strike="noStrike" cap="none">
                <a:solidFill>
                  <a:srgbClr val="0C0C0C"/>
                </a:solidFill>
                <a:latin typeface="Arial"/>
                <a:ea typeface="Arial"/>
                <a:cs typeface="Arial"/>
                <a:sym typeface="Arial"/>
              </a:rPr>
              <a:t>Even for Orca (Oracle) with ground truth length, vLLM has higher request rates with 1.7x – 2.7x! vLLMs has more efficient memory usage!</a:t>
            </a:r>
            <a:endParaRPr/>
          </a:p>
        </p:txBody>
      </p:sp>
      <p:sp>
        <p:nvSpPr>
          <p:cNvPr id="354" name="Google Shape;354;p32"/>
          <p:cNvSpPr/>
          <p:nvPr/>
        </p:nvSpPr>
        <p:spPr>
          <a:xfrm>
            <a:off x="3650974" y="2782958"/>
            <a:ext cx="1421296" cy="894521"/>
          </a:xfrm>
          <a:prstGeom prst="rect">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endParaRPr sz="2400" b="0" i="0" u="none" strike="noStrike" cap="none">
              <a:solidFill>
                <a:srgbClr val="0C0C0C"/>
              </a:solidFill>
              <a:latin typeface="Arial"/>
              <a:ea typeface="Arial"/>
              <a:cs typeface="Arial"/>
              <a:sym typeface="Arial"/>
            </a:endParaRPr>
          </a:p>
        </p:txBody>
      </p:sp>
      <p:sp>
        <p:nvSpPr>
          <p:cNvPr id="355" name="Google Shape;355;p32"/>
          <p:cNvSpPr/>
          <p:nvPr/>
        </p:nvSpPr>
        <p:spPr>
          <a:xfrm>
            <a:off x="6096000" y="2782958"/>
            <a:ext cx="1421296" cy="894521"/>
          </a:xfrm>
          <a:prstGeom prst="rect">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endParaRPr sz="2400" b="0" i="0" u="none" strike="noStrike" cap="none">
              <a:solidFill>
                <a:srgbClr val="0C0C0C"/>
              </a:solidFill>
              <a:latin typeface="Arial"/>
              <a:ea typeface="Arial"/>
              <a:cs typeface="Arial"/>
              <a:sym typeface="Arial"/>
            </a:endParaRPr>
          </a:p>
        </p:txBody>
      </p:sp>
      <p:sp>
        <p:nvSpPr>
          <p:cNvPr id="356" name="Google Shape;356;p32"/>
          <p:cNvSpPr/>
          <p:nvPr/>
        </p:nvSpPr>
        <p:spPr>
          <a:xfrm>
            <a:off x="9091072" y="2750214"/>
            <a:ext cx="1421296" cy="894521"/>
          </a:xfrm>
          <a:prstGeom prst="rect">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endParaRPr sz="2400" b="0" i="0" u="none" strike="noStrike" cap="none">
              <a:solidFill>
                <a:srgbClr val="0C0C0C"/>
              </a:solidFill>
              <a:latin typeface="Arial"/>
              <a:ea typeface="Arial"/>
              <a:cs typeface="Arial"/>
              <a:sym typeface="Arial"/>
            </a:endParaRPr>
          </a:p>
        </p:txBody>
      </p:sp>
      <p:cxnSp>
        <p:nvCxnSpPr>
          <p:cNvPr id="357" name="Google Shape;357;p32"/>
          <p:cNvCxnSpPr/>
          <p:nvPr/>
        </p:nvCxnSpPr>
        <p:spPr>
          <a:xfrm rot="10800000" flipH="1">
            <a:off x="5072269" y="2051856"/>
            <a:ext cx="1073400" cy="731100"/>
          </a:xfrm>
          <a:prstGeom prst="bentConnector3">
            <a:avLst>
              <a:gd name="adj1" fmla="val 50001"/>
            </a:avLst>
          </a:prstGeom>
          <a:solidFill>
            <a:schemeClr val="accent1"/>
          </a:solidFill>
          <a:ln w="12700" cap="flat" cmpd="sng">
            <a:solidFill>
              <a:schemeClr val="dk1"/>
            </a:solidFill>
            <a:prstDash val="solid"/>
            <a:round/>
            <a:headEnd type="none" w="sm" len="sm"/>
            <a:tailEnd type="triangle" w="med" len="med"/>
          </a:ln>
        </p:spPr>
      </p:cxnSp>
      <p:cxnSp>
        <p:nvCxnSpPr>
          <p:cNvPr id="358" name="Google Shape;358;p32"/>
          <p:cNvCxnSpPr>
            <a:stCxn id="355" idx="0"/>
            <a:endCxn id="353" idx="2"/>
          </p:cNvCxnSpPr>
          <p:nvPr/>
        </p:nvCxnSpPr>
        <p:spPr>
          <a:xfrm rot="-5400000">
            <a:off x="7059998" y="1928108"/>
            <a:ext cx="601500" cy="1108200"/>
          </a:xfrm>
          <a:prstGeom prst="bentConnector3">
            <a:avLst>
              <a:gd name="adj1" fmla="val 50000"/>
            </a:avLst>
          </a:prstGeom>
          <a:solidFill>
            <a:schemeClr val="accent1"/>
          </a:solidFill>
          <a:ln w="12700" cap="flat" cmpd="sng">
            <a:solidFill>
              <a:schemeClr val="dk1"/>
            </a:solidFill>
            <a:prstDash val="solid"/>
            <a:round/>
            <a:headEnd type="none" w="sm" len="sm"/>
            <a:tailEnd type="triangle" w="med" len="med"/>
          </a:ln>
        </p:spPr>
      </p:cxnSp>
      <p:cxnSp>
        <p:nvCxnSpPr>
          <p:cNvPr id="359" name="Google Shape;359;p32"/>
          <p:cNvCxnSpPr/>
          <p:nvPr/>
        </p:nvCxnSpPr>
        <p:spPr>
          <a:xfrm rot="5400000" flipH="1">
            <a:off x="9401764" y="2343713"/>
            <a:ext cx="579300" cy="233700"/>
          </a:xfrm>
          <a:prstGeom prst="bentConnector3">
            <a:avLst>
              <a:gd name="adj1" fmla="val 50000"/>
            </a:avLst>
          </a:prstGeom>
          <a:solidFill>
            <a:schemeClr val="accent1"/>
          </a:solidFill>
          <a:ln w="12700"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3"/>
          <p:cNvSpPr txBox="1">
            <a:spLocks noGrp="1"/>
          </p:cNvSpPr>
          <p:nvPr>
            <p:ph type="body" idx="1"/>
          </p:nvPr>
        </p:nvSpPr>
        <p:spPr>
          <a:xfrm>
            <a:off x="1782418" y="1051719"/>
            <a:ext cx="8428383" cy="4754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365" name="Google Shape;365;p33"/>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54</a:t>
            </a:fld>
            <a:endParaRPr sz="2000">
              <a:solidFill>
                <a:srgbClr val="FFFFFF"/>
              </a:solidFill>
            </a:endParaRPr>
          </a:p>
        </p:txBody>
      </p:sp>
      <p:sp>
        <p:nvSpPr>
          <p:cNvPr id="366" name="Google Shape;366;p33"/>
          <p:cNvSpPr txBox="1">
            <a:spLocks noGrp="1"/>
          </p:cNvSpPr>
          <p:nvPr>
            <p:ph type="title"/>
          </p:nvPr>
        </p:nvSpPr>
        <p:spPr>
          <a:xfrm>
            <a:off x="329166" y="69761"/>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Basic Sampling</a:t>
            </a:r>
            <a:endParaRPr/>
          </a:p>
        </p:txBody>
      </p:sp>
      <p:pic>
        <p:nvPicPr>
          <p:cNvPr id="367" name="Google Shape;367;p33" descr="A graph of data on a white background&#10;&#10;Description automatically generated with medium confidence"/>
          <p:cNvPicPr preferRelativeResize="0"/>
          <p:nvPr/>
        </p:nvPicPr>
        <p:blipFill rotWithShape="1">
          <a:blip r:embed="rId3">
            <a:alphaModFix/>
          </a:blip>
          <a:srcRect/>
          <a:stretch/>
        </p:blipFill>
        <p:spPr>
          <a:xfrm>
            <a:off x="2238042" y="1841679"/>
            <a:ext cx="8429958" cy="3174640"/>
          </a:xfrm>
          <a:prstGeom prst="rect">
            <a:avLst/>
          </a:prstGeom>
          <a:noFill/>
          <a:ln>
            <a:noFill/>
          </a:ln>
        </p:spPr>
      </p:pic>
      <p:sp>
        <p:nvSpPr>
          <p:cNvPr id="368" name="Google Shape;368;p33"/>
          <p:cNvSpPr/>
          <p:nvPr/>
        </p:nvSpPr>
        <p:spPr>
          <a:xfrm>
            <a:off x="5350568" y="5455264"/>
            <a:ext cx="3538331" cy="944217"/>
          </a:xfrm>
          <a:prstGeom prst="roundRect">
            <a:avLst>
              <a:gd name="adj" fmla="val 16667"/>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r>
              <a:rPr lang="en-US" sz="1500" b="0" i="0" u="none" strike="noStrike" cap="none">
                <a:solidFill>
                  <a:srgbClr val="0C0C0C"/>
                </a:solidFill>
                <a:latin typeface="Arial"/>
                <a:ea typeface="Arial"/>
                <a:cs typeface="Arial"/>
                <a:sym typeface="Arial"/>
              </a:rPr>
              <a:t>vLLM advantage is more obvious when sequence is longer. As shorter sequences enable larger batch size </a:t>
            </a:r>
            <a:endParaRPr/>
          </a:p>
        </p:txBody>
      </p:sp>
      <p:sp>
        <p:nvSpPr>
          <p:cNvPr id="369" name="Google Shape;369;p33"/>
          <p:cNvSpPr/>
          <p:nvPr/>
        </p:nvSpPr>
        <p:spPr>
          <a:xfrm>
            <a:off x="3650973" y="2069825"/>
            <a:ext cx="1421296" cy="2474843"/>
          </a:xfrm>
          <a:prstGeom prst="rect">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endParaRPr sz="2400" b="0" i="0" u="none" strike="noStrike" cap="none">
              <a:solidFill>
                <a:srgbClr val="0C0C0C"/>
              </a:solidFill>
              <a:latin typeface="Arial"/>
              <a:ea typeface="Arial"/>
              <a:cs typeface="Arial"/>
              <a:sym typeface="Arial"/>
            </a:endParaRPr>
          </a:p>
        </p:txBody>
      </p:sp>
      <p:sp>
        <p:nvSpPr>
          <p:cNvPr id="370" name="Google Shape;370;p33"/>
          <p:cNvSpPr/>
          <p:nvPr/>
        </p:nvSpPr>
        <p:spPr>
          <a:xfrm>
            <a:off x="9162183" y="2115571"/>
            <a:ext cx="1378387" cy="2626857"/>
          </a:xfrm>
          <a:prstGeom prst="rect">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endParaRPr sz="2400" b="0" i="0" u="none" strike="noStrike" cap="none">
              <a:solidFill>
                <a:srgbClr val="0C0C0C"/>
              </a:solidFill>
              <a:latin typeface="Arial"/>
              <a:ea typeface="Arial"/>
              <a:cs typeface="Arial"/>
              <a:sym typeface="Arial"/>
            </a:endParaRPr>
          </a:p>
        </p:txBody>
      </p:sp>
      <p:cxnSp>
        <p:nvCxnSpPr>
          <p:cNvPr id="371" name="Google Shape;371;p33"/>
          <p:cNvCxnSpPr>
            <a:endCxn id="368" idx="1"/>
          </p:cNvCxnSpPr>
          <p:nvPr/>
        </p:nvCxnSpPr>
        <p:spPr>
          <a:xfrm rot="-5400000" flipH="1">
            <a:off x="4434518" y="5011323"/>
            <a:ext cx="1382700" cy="449400"/>
          </a:xfrm>
          <a:prstGeom prst="bentConnector2">
            <a:avLst/>
          </a:prstGeom>
          <a:solidFill>
            <a:schemeClr val="accent1"/>
          </a:solidFill>
          <a:ln w="12700" cap="flat" cmpd="sng">
            <a:solidFill>
              <a:schemeClr val="dk1"/>
            </a:solidFill>
            <a:prstDash val="solid"/>
            <a:round/>
            <a:headEnd type="none" w="sm" len="sm"/>
            <a:tailEnd type="triangle" w="med" len="med"/>
          </a:ln>
        </p:spPr>
      </p:cxnSp>
      <p:cxnSp>
        <p:nvCxnSpPr>
          <p:cNvPr id="372" name="Google Shape;372;p33"/>
          <p:cNvCxnSpPr>
            <a:endCxn id="368" idx="3"/>
          </p:cNvCxnSpPr>
          <p:nvPr/>
        </p:nvCxnSpPr>
        <p:spPr>
          <a:xfrm rot="5400000">
            <a:off x="8524249" y="5107023"/>
            <a:ext cx="1185000" cy="455700"/>
          </a:xfrm>
          <a:prstGeom prst="bentConnector2">
            <a:avLst/>
          </a:prstGeom>
          <a:solidFill>
            <a:schemeClr val="accent1"/>
          </a:solidFill>
          <a:ln w="12700"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4"/>
          <p:cNvSpPr txBox="1">
            <a:spLocks noGrp="1"/>
          </p:cNvSpPr>
          <p:nvPr>
            <p:ph type="body" idx="1"/>
          </p:nvPr>
        </p:nvSpPr>
        <p:spPr>
          <a:xfrm>
            <a:off x="387451" y="902632"/>
            <a:ext cx="8428383"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Share KV-cache</a:t>
            </a:r>
            <a:endParaRPr dirty="0"/>
          </a:p>
          <a:p>
            <a:pPr marL="0" lvl="0" indent="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a:p>
            <a:pPr marL="0" lvl="0" indent="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p:txBody>
      </p:sp>
      <p:sp>
        <p:nvSpPr>
          <p:cNvPr id="378" name="Google Shape;378;p34"/>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55</a:t>
            </a:fld>
            <a:endParaRPr sz="2000">
              <a:solidFill>
                <a:srgbClr val="FFFFFF"/>
              </a:solidFill>
            </a:endParaRPr>
          </a:p>
        </p:txBody>
      </p:sp>
      <p:sp>
        <p:nvSpPr>
          <p:cNvPr id="379" name="Google Shape;379;p34"/>
          <p:cNvSpPr txBox="1">
            <a:spLocks noGrp="1"/>
          </p:cNvSpPr>
          <p:nvPr>
            <p:ph type="title"/>
          </p:nvPr>
        </p:nvSpPr>
        <p:spPr>
          <a:xfrm>
            <a:off x="387451" y="18050"/>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Parallel Sampling</a:t>
            </a:r>
            <a:endParaRPr/>
          </a:p>
        </p:txBody>
      </p:sp>
      <p:sp>
        <p:nvSpPr>
          <p:cNvPr id="380" name="Google Shape;380;p34"/>
          <p:cNvSpPr/>
          <p:nvPr/>
        </p:nvSpPr>
        <p:spPr>
          <a:xfrm>
            <a:off x="4959451" y="4304560"/>
            <a:ext cx="3538331" cy="944217"/>
          </a:xfrm>
          <a:prstGeom prst="roundRect">
            <a:avLst>
              <a:gd name="adj" fmla="val 16667"/>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r>
              <a:rPr lang="en-US" sz="2040" b="0" i="0" u="none" strike="noStrike" cap="none">
                <a:solidFill>
                  <a:srgbClr val="0C0C0C"/>
                </a:solidFill>
                <a:latin typeface="Arial"/>
                <a:ea typeface="Arial"/>
                <a:cs typeface="Arial"/>
                <a:sym typeface="Arial"/>
              </a:rPr>
              <a:t>vLLM gets more benefits when sample size gets larger</a:t>
            </a:r>
            <a:endParaRPr/>
          </a:p>
        </p:txBody>
      </p:sp>
      <p:pic>
        <p:nvPicPr>
          <p:cNvPr id="381" name="Google Shape;381;p34" descr="A graph of a diagram&#10;&#10;Description automatically generated with medium confidence"/>
          <p:cNvPicPr preferRelativeResize="0"/>
          <p:nvPr/>
        </p:nvPicPr>
        <p:blipFill rotWithShape="1">
          <a:blip r:embed="rId3">
            <a:alphaModFix/>
          </a:blip>
          <a:srcRect/>
          <a:stretch/>
        </p:blipFill>
        <p:spPr>
          <a:xfrm>
            <a:off x="1868908" y="2044519"/>
            <a:ext cx="8454184" cy="1735294"/>
          </a:xfrm>
          <a:prstGeom prst="rect">
            <a:avLst/>
          </a:prstGeom>
          <a:noFill/>
          <a:ln>
            <a:noFill/>
          </a:ln>
        </p:spPr>
      </p:pic>
      <p:sp>
        <p:nvSpPr>
          <p:cNvPr id="382" name="Google Shape;382;p34"/>
          <p:cNvSpPr/>
          <p:nvPr/>
        </p:nvSpPr>
        <p:spPr>
          <a:xfrm>
            <a:off x="3591339" y="3041375"/>
            <a:ext cx="387626" cy="238539"/>
          </a:xfrm>
          <a:prstGeom prst="roundRect">
            <a:avLst>
              <a:gd name="adj" fmla="val 16667"/>
            </a:avLst>
          </a:prstGeom>
          <a:noFill/>
          <a:ln w="1905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endParaRPr sz="960" b="0" i="0" u="none" strike="noStrike" cap="none">
              <a:solidFill>
                <a:srgbClr val="0C0C0C"/>
              </a:solidFill>
              <a:latin typeface="Arial"/>
              <a:ea typeface="Arial"/>
              <a:cs typeface="Arial"/>
              <a:sym typeface="Arial"/>
            </a:endParaRPr>
          </a:p>
        </p:txBody>
      </p:sp>
      <p:sp>
        <p:nvSpPr>
          <p:cNvPr id="383" name="Google Shape;383;p34"/>
          <p:cNvSpPr/>
          <p:nvPr/>
        </p:nvSpPr>
        <p:spPr>
          <a:xfrm>
            <a:off x="5902187" y="3041375"/>
            <a:ext cx="581439" cy="238539"/>
          </a:xfrm>
          <a:prstGeom prst="roundRect">
            <a:avLst>
              <a:gd name="adj" fmla="val 16667"/>
            </a:avLst>
          </a:prstGeom>
          <a:noFill/>
          <a:ln w="1905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endParaRPr sz="960" b="0" i="0" u="none" strike="noStrike" cap="none">
              <a:solidFill>
                <a:srgbClr val="0C0C0C"/>
              </a:solidFill>
              <a:latin typeface="Arial"/>
              <a:ea typeface="Arial"/>
              <a:cs typeface="Arial"/>
              <a:sym typeface="Arial"/>
            </a:endParaRPr>
          </a:p>
        </p:txBody>
      </p:sp>
      <p:sp>
        <p:nvSpPr>
          <p:cNvPr id="384" name="Google Shape;384;p34"/>
          <p:cNvSpPr/>
          <p:nvPr/>
        </p:nvSpPr>
        <p:spPr>
          <a:xfrm>
            <a:off x="8406847" y="3041375"/>
            <a:ext cx="810041" cy="238539"/>
          </a:xfrm>
          <a:prstGeom prst="roundRect">
            <a:avLst>
              <a:gd name="adj" fmla="val 16667"/>
            </a:avLst>
          </a:prstGeom>
          <a:noFill/>
          <a:ln w="1905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endParaRPr sz="960" b="0" i="0" u="none" strike="noStrike" cap="none">
              <a:solidFill>
                <a:srgbClr val="0C0C0C"/>
              </a:solidFill>
              <a:latin typeface="Arial"/>
              <a:ea typeface="Arial"/>
              <a:cs typeface="Arial"/>
              <a:sym typeface="Arial"/>
            </a:endParaRPr>
          </a:p>
        </p:txBody>
      </p:sp>
      <p:cxnSp>
        <p:nvCxnSpPr>
          <p:cNvPr id="385" name="Google Shape;385;p34"/>
          <p:cNvCxnSpPr/>
          <p:nvPr/>
        </p:nvCxnSpPr>
        <p:spPr>
          <a:xfrm rot="5400000">
            <a:off x="7214819" y="3809777"/>
            <a:ext cx="793800" cy="228600"/>
          </a:xfrm>
          <a:prstGeom prst="bentConnector3">
            <a:avLst>
              <a:gd name="adj1" fmla="val 50000"/>
            </a:avLst>
          </a:prstGeom>
          <a:solidFill>
            <a:schemeClr val="accent1"/>
          </a:solidFill>
          <a:ln w="19050"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5"/>
          <p:cNvSpPr txBox="1">
            <a:spLocks noGrp="1"/>
          </p:cNvSpPr>
          <p:nvPr>
            <p:ph type="body" idx="1"/>
          </p:nvPr>
        </p:nvSpPr>
        <p:spPr>
          <a:xfrm>
            <a:off x="315358" y="1031381"/>
            <a:ext cx="8428383"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More KV-cache sharing</a:t>
            </a:r>
            <a:endParaRPr dirty="0"/>
          </a:p>
          <a:p>
            <a:pPr marL="0" lvl="0" indent="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a:p>
            <a:pPr marL="0" lvl="0" indent="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a:p>
            <a:pPr marL="457200" lvl="0" indent="-228600" algn="l" rtl="0">
              <a:lnSpc>
                <a:spcPct val="100000"/>
              </a:lnSpc>
              <a:spcBef>
                <a:spcPts val="3200"/>
              </a:spcBef>
              <a:spcAft>
                <a:spcPts val="0"/>
              </a:spcAft>
              <a:buSzPts val="3200"/>
              <a:buNone/>
            </a:pPr>
            <a:endParaRPr dirty="0"/>
          </a:p>
        </p:txBody>
      </p:sp>
      <p:sp>
        <p:nvSpPr>
          <p:cNvPr id="391" name="Google Shape;391;p35"/>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56</a:t>
            </a:fld>
            <a:endParaRPr sz="2000">
              <a:solidFill>
                <a:srgbClr val="FFFFFF"/>
              </a:solidFill>
            </a:endParaRPr>
          </a:p>
        </p:txBody>
      </p:sp>
      <p:sp>
        <p:nvSpPr>
          <p:cNvPr id="392" name="Google Shape;392;p35"/>
          <p:cNvSpPr txBox="1">
            <a:spLocks noGrp="1"/>
          </p:cNvSpPr>
          <p:nvPr>
            <p:ph type="title"/>
          </p:nvPr>
        </p:nvSpPr>
        <p:spPr>
          <a:xfrm>
            <a:off x="233169" y="76198"/>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Beam Search</a:t>
            </a:r>
            <a:endParaRPr/>
          </a:p>
        </p:txBody>
      </p:sp>
      <p:pic>
        <p:nvPicPr>
          <p:cNvPr id="393" name="Google Shape;393;p35" descr="A diagram of a block diagram&#10;&#10;Description automatically generated"/>
          <p:cNvPicPr preferRelativeResize="0"/>
          <p:nvPr/>
        </p:nvPicPr>
        <p:blipFill rotWithShape="1">
          <a:blip r:embed="rId3">
            <a:alphaModFix/>
          </a:blip>
          <a:srcRect/>
          <a:stretch/>
        </p:blipFill>
        <p:spPr>
          <a:xfrm>
            <a:off x="902587" y="2016918"/>
            <a:ext cx="5247861" cy="1938306"/>
          </a:xfrm>
          <a:prstGeom prst="rect">
            <a:avLst/>
          </a:prstGeom>
          <a:noFill/>
          <a:ln>
            <a:noFill/>
          </a:ln>
        </p:spPr>
      </p:pic>
      <p:pic>
        <p:nvPicPr>
          <p:cNvPr id="394" name="Google Shape;394;p35" descr="A comparison of a graph&#10;&#10;Description automatically generated with medium confidence"/>
          <p:cNvPicPr preferRelativeResize="0"/>
          <p:nvPr/>
        </p:nvPicPr>
        <p:blipFill rotWithShape="1">
          <a:blip r:embed="rId4">
            <a:alphaModFix/>
          </a:blip>
          <a:srcRect/>
          <a:stretch/>
        </p:blipFill>
        <p:spPr>
          <a:xfrm>
            <a:off x="959326" y="4237719"/>
            <a:ext cx="5191122" cy="1841379"/>
          </a:xfrm>
          <a:prstGeom prst="rect">
            <a:avLst/>
          </a:prstGeom>
          <a:noFill/>
          <a:ln>
            <a:noFill/>
          </a:ln>
        </p:spPr>
      </p:pic>
      <p:pic>
        <p:nvPicPr>
          <p:cNvPr id="395" name="Google Shape;395;p35" descr="A graph of a line graph&#10;&#10;Description automatically generated with medium confidence"/>
          <p:cNvPicPr preferRelativeResize="0"/>
          <p:nvPr/>
        </p:nvPicPr>
        <p:blipFill rotWithShape="1">
          <a:blip r:embed="rId5">
            <a:alphaModFix/>
          </a:blip>
          <a:srcRect/>
          <a:stretch/>
        </p:blipFill>
        <p:spPr>
          <a:xfrm>
            <a:off x="7096087" y="2016919"/>
            <a:ext cx="3417857" cy="3789363"/>
          </a:xfrm>
          <a:prstGeom prst="rect">
            <a:avLst/>
          </a:prstGeom>
          <a:noFill/>
          <a:ln>
            <a:noFill/>
          </a:ln>
        </p:spPr>
      </p:pic>
      <p:sp>
        <p:nvSpPr>
          <p:cNvPr id="396" name="Google Shape;396;p35"/>
          <p:cNvSpPr/>
          <p:nvPr/>
        </p:nvSpPr>
        <p:spPr>
          <a:xfrm>
            <a:off x="8805015" y="2016918"/>
            <a:ext cx="1708929" cy="3141491"/>
          </a:xfrm>
          <a:prstGeom prst="rect">
            <a:avLst/>
          </a:prstGeom>
          <a:noFill/>
          <a:ln w="25400" cap="flat" cmpd="sng">
            <a:solidFill>
              <a:srgbClr val="0068DA"/>
            </a:solidFill>
            <a:prstDash val="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None/>
            </a:pPr>
            <a:endParaRPr sz="2400" b="0" i="0" u="none" strike="noStrike" cap="none">
              <a:solidFill>
                <a:srgbClr val="0C0C0C"/>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body" idx="1"/>
          </p:nvPr>
        </p:nvSpPr>
        <p:spPr>
          <a:xfrm>
            <a:off x="285719" y="1051718"/>
            <a:ext cx="8428383"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Settings</a:t>
            </a:r>
            <a:endParaRPr/>
          </a:p>
          <a:p>
            <a:pPr marL="914400" lvl="1" indent="-406400" algn="l" rtl="0">
              <a:lnSpc>
                <a:spcPct val="100000"/>
              </a:lnSpc>
              <a:spcBef>
                <a:spcPts val="600"/>
              </a:spcBef>
              <a:spcAft>
                <a:spcPts val="0"/>
              </a:spcAft>
              <a:buSzPts val="2800"/>
              <a:buChar char="o"/>
            </a:pPr>
            <a:r>
              <a:rPr lang="en-US"/>
              <a:t>WMT16 En-De</a:t>
            </a:r>
            <a:endParaRPr/>
          </a:p>
          <a:p>
            <a:pPr marL="914400" lvl="1" indent="-406400" algn="l" rtl="0">
              <a:lnSpc>
                <a:spcPct val="100000"/>
              </a:lnSpc>
              <a:spcBef>
                <a:spcPts val="600"/>
              </a:spcBef>
              <a:spcAft>
                <a:spcPts val="0"/>
              </a:spcAft>
              <a:buSzPts val="2800"/>
              <a:buChar char="o"/>
            </a:pPr>
            <a:r>
              <a:rPr lang="en-US"/>
              <a:t>LLaMA-13B</a:t>
            </a:r>
            <a:endParaRPr/>
          </a:p>
          <a:p>
            <a:pPr marL="914400" lvl="1" indent="-406400" algn="l" rtl="0">
              <a:lnSpc>
                <a:spcPct val="100000"/>
              </a:lnSpc>
              <a:spcBef>
                <a:spcPts val="600"/>
              </a:spcBef>
              <a:spcAft>
                <a:spcPts val="0"/>
              </a:spcAft>
              <a:buSzPts val="2800"/>
              <a:buChar char="o"/>
            </a:pPr>
            <a:r>
              <a:rPr lang="en-US"/>
              <a:t>One-shot &amp; Few-shot (5) ICL</a:t>
            </a: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402" name="Google Shape;402;p36"/>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57</a:t>
            </a:fld>
            <a:endParaRPr sz="2000">
              <a:solidFill>
                <a:srgbClr val="FFFFFF"/>
              </a:solidFill>
            </a:endParaRPr>
          </a:p>
        </p:txBody>
      </p:sp>
      <p:sp>
        <p:nvSpPr>
          <p:cNvPr id="403" name="Google Shape;403;p36"/>
          <p:cNvSpPr txBox="1">
            <a:spLocks noGrp="1"/>
          </p:cNvSpPr>
          <p:nvPr>
            <p:ph type="title"/>
          </p:nvPr>
        </p:nvSpPr>
        <p:spPr>
          <a:xfrm>
            <a:off x="285720" y="76198"/>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Shared Prefix</a:t>
            </a:r>
            <a:endParaRPr/>
          </a:p>
        </p:txBody>
      </p:sp>
      <p:pic>
        <p:nvPicPr>
          <p:cNvPr id="404" name="Google Shape;404;p36" descr="A graph of a function&#10;&#10;Description automatically generated with medium confidence"/>
          <p:cNvPicPr preferRelativeResize="0"/>
          <p:nvPr/>
        </p:nvPicPr>
        <p:blipFill rotWithShape="1">
          <a:blip r:embed="rId3">
            <a:alphaModFix/>
          </a:blip>
          <a:srcRect/>
          <a:stretch/>
        </p:blipFill>
        <p:spPr>
          <a:xfrm>
            <a:off x="2365435" y="3835175"/>
            <a:ext cx="4654550" cy="2421806"/>
          </a:xfrm>
          <a:prstGeom prst="rect">
            <a:avLst/>
          </a:prstGeom>
          <a:noFill/>
          <a:ln>
            <a:noFill/>
          </a:ln>
        </p:spPr>
      </p:pic>
      <p:sp>
        <p:nvSpPr>
          <p:cNvPr id="405" name="Google Shape;405;p36"/>
          <p:cNvSpPr/>
          <p:nvPr/>
        </p:nvSpPr>
        <p:spPr>
          <a:xfrm>
            <a:off x="7412934" y="3603947"/>
            <a:ext cx="2425148" cy="1003852"/>
          </a:xfrm>
          <a:prstGeom prst="rect">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r>
              <a:rPr lang="en-US" sz="1679" b="0" i="0" u="none" strike="noStrike" cap="none">
                <a:solidFill>
                  <a:srgbClr val="0C0C0C"/>
                </a:solidFill>
                <a:latin typeface="Arial"/>
                <a:ea typeface="Arial"/>
                <a:cs typeface="Arial"/>
                <a:sym typeface="Arial"/>
              </a:rPr>
              <a:t>One-shot: 1.67X</a:t>
            </a:r>
            <a:endParaRPr/>
          </a:p>
          <a:p>
            <a:pPr marL="0" marR="0" lvl="0" indent="0" algn="ctr" rtl="0">
              <a:lnSpc>
                <a:spcPct val="80000"/>
              </a:lnSpc>
              <a:spcBef>
                <a:spcPts val="0"/>
              </a:spcBef>
              <a:spcAft>
                <a:spcPts val="0"/>
              </a:spcAft>
              <a:buNone/>
            </a:pPr>
            <a:r>
              <a:rPr lang="en-US" sz="1679" b="0" i="0" u="none" strike="noStrike" cap="none">
                <a:solidFill>
                  <a:srgbClr val="0C0C0C"/>
                </a:solidFill>
                <a:latin typeface="Arial"/>
                <a:ea typeface="Arial"/>
                <a:cs typeface="Arial"/>
                <a:sym typeface="Arial"/>
              </a:rPr>
              <a:t>Few-shot: 3.58X</a:t>
            </a:r>
            <a:endParaRPr/>
          </a:p>
          <a:p>
            <a:pPr marL="0" marR="0" lvl="0" indent="0" algn="ctr" rtl="0">
              <a:lnSpc>
                <a:spcPct val="80000"/>
              </a:lnSpc>
              <a:spcBef>
                <a:spcPts val="0"/>
              </a:spcBef>
              <a:spcAft>
                <a:spcPts val="0"/>
              </a:spcAft>
              <a:buNone/>
            </a:pPr>
            <a:r>
              <a:rPr lang="en-US" sz="1679" b="0" i="0" u="none" strike="noStrike" cap="none">
                <a:solidFill>
                  <a:srgbClr val="0C0C0C"/>
                </a:solidFill>
                <a:latin typeface="Arial"/>
                <a:ea typeface="Arial"/>
                <a:cs typeface="Arial"/>
                <a:sym typeface="Arial"/>
              </a:rPr>
              <a:t>Sharing more saves more</a:t>
            </a:r>
            <a:endParaRPr/>
          </a:p>
        </p:txBody>
      </p:sp>
      <p:cxnSp>
        <p:nvCxnSpPr>
          <p:cNvPr id="406" name="Google Shape;406;p36"/>
          <p:cNvCxnSpPr>
            <a:endCxn id="405" idx="1"/>
          </p:cNvCxnSpPr>
          <p:nvPr/>
        </p:nvCxnSpPr>
        <p:spPr>
          <a:xfrm rot="10800000" flipH="1">
            <a:off x="6752034" y="4105873"/>
            <a:ext cx="660900" cy="501900"/>
          </a:xfrm>
          <a:prstGeom prst="bentConnector3">
            <a:avLst>
              <a:gd name="adj1" fmla="val 49996"/>
            </a:avLst>
          </a:prstGeom>
          <a:solidFill>
            <a:schemeClr val="accent1"/>
          </a:solidFill>
          <a:ln w="25400"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7"/>
          <p:cNvSpPr txBox="1">
            <a:spLocks noGrp="1"/>
          </p:cNvSpPr>
          <p:nvPr>
            <p:ph type="body" idx="1"/>
          </p:nvPr>
        </p:nvSpPr>
        <p:spPr>
          <a:xfrm>
            <a:off x="527459" y="1125291"/>
            <a:ext cx="8428383" cy="4754563"/>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Settings</a:t>
            </a:r>
            <a:endParaRPr/>
          </a:p>
          <a:p>
            <a:pPr marL="914400" lvl="1" indent="-406400" algn="l" rtl="0">
              <a:lnSpc>
                <a:spcPct val="100000"/>
              </a:lnSpc>
              <a:spcBef>
                <a:spcPts val="600"/>
              </a:spcBef>
              <a:spcAft>
                <a:spcPts val="0"/>
              </a:spcAft>
              <a:buSzPts val="2800"/>
              <a:buChar char="o"/>
            </a:pPr>
            <a:r>
              <a:rPr lang="en-US"/>
              <a:t>ShareGPT</a:t>
            </a:r>
            <a:endParaRPr/>
          </a:p>
          <a:p>
            <a:pPr marL="1371600" lvl="2" indent="-381000" algn="l" rtl="0">
              <a:lnSpc>
                <a:spcPct val="100000"/>
              </a:lnSpc>
              <a:spcBef>
                <a:spcPts val="0"/>
              </a:spcBef>
              <a:spcAft>
                <a:spcPts val="0"/>
              </a:spcAft>
              <a:buSzPts val="2400"/>
              <a:buChar char="•"/>
            </a:pPr>
            <a:r>
              <a:rPr lang="en-US"/>
              <a:t>Concatenate chatting history and user query </a:t>
            </a:r>
            <a:endParaRPr/>
          </a:p>
          <a:p>
            <a:pPr marL="914400" lvl="1" indent="-406400" algn="l" rtl="0">
              <a:lnSpc>
                <a:spcPct val="100000"/>
              </a:lnSpc>
              <a:spcBef>
                <a:spcPts val="600"/>
              </a:spcBef>
              <a:spcAft>
                <a:spcPts val="0"/>
              </a:spcAft>
              <a:buSzPts val="2800"/>
              <a:buChar char="o"/>
            </a:pPr>
            <a:r>
              <a:rPr lang="en-US"/>
              <a:t>OPT-13B</a:t>
            </a:r>
            <a:endParaRPr/>
          </a:p>
          <a:p>
            <a:pPr marL="914400" lvl="1" indent="-406400" algn="l" rtl="0">
              <a:lnSpc>
                <a:spcPct val="100000"/>
              </a:lnSpc>
              <a:spcBef>
                <a:spcPts val="600"/>
              </a:spcBef>
              <a:spcAft>
                <a:spcPts val="0"/>
              </a:spcAft>
              <a:buSzPts val="2800"/>
              <a:buChar char="o"/>
            </a:pPr>
            <a:r>
              <a:rPr lang="en-US"/>
              <a:t>1024 tokens</a:t>
            </a: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412" name="Google Shape;412;p37"/>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58</a:t>
            </a:fld>
            <a:endParaRPr sz="2000">
              <a:solidFill>
                <a:srgbClr val="FFFFFF"/>
              </a:solidFill>
            </a:endParaRPr>
          </a:p>
        </p:txBody>
      </p:sp>
      <p:sp>
        <p:nvSpPr>
          <p:cNvPr id="413" name="Google Shape;413;p37"/>
          <p:cNvSpPr txBox="1">
            <a:spLocks noGrp="1"/>
          </p:cNvSpPr>
          <p:nvPr>
            <p:ph type="title"/>
          </p:nvPr>
        </p:nvSpPr>
        <p:spPr>
          <a:xfrm>
            <a:off x="527459" y="76198"/>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ChatBot</a:t>
            </a:r>
            <a:endParaRPr/>
          </a:p>
        </p:txBody>
      </p:sp>
      <p:pic>
        <p:nvPicPr>
          <p:cNvPr id="414" name="Google Shape;414;p37" descr="A graph of a graph with numbers and lines&#10;&#10;Description automatically generated with medium confidence"/>
          <p:cNvPicPr preferRelativeResize="0"/>
          <p:nvPr/>
        </p:nvPicPr>
        <p:blipFill rotWithShape="1">
          <a:blip r:embed="rId3">
            <a:alphaModFix/>
          </a:blip>
          <a:srcRect/>
          <a:stretch/>
        </p:blipFill>
        <p:spPr>
          <a:xfrm>
            <a:off x="2408526" y="4045497"/>
            <a:ext cx="6019800" cy="2273300"/>
          </a:xfrm>
          <a:prstGeom prst="rect">
            <a:avLst/>
          </a:prstGeom>
          <a:noFill/>
          <a:ln>
            <a:noFill/>
          </a:ln>
        </p:spPr>
      </p:pic>
      <p:sp>
        <p:nvSpPr>
          <p:cNvPr id="415" name="Google Shape;415;p37"/>
          <p:cNvSpPr/>
          <p:nvPr/>
        </p:nvSpPr>
        <p:spPr>
          <a:xfrm>
            <a:off x="7894983" y="4351166"/>
            <a:ext cx="2425148" cy="1003852"/>
          </a:xfrm>
          <a:prstGeom prst="rect">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None/>
            </a:pPr>
            <a:r>
              <a:rPr lang="en-US" sz="2220" b="0" i="0" u="none" strike="noStrike" cap="none">
                <a:solidFill>
                  <a:srgbClr val="0C0C0C"/>
                </a:solidFill>
                <a:latin typeface="Arial"/>
                <a:ea typeface="Arial"/>
                <a:cs typeface="Arial"/>
                <a:sym typeface="Arial"/>
              </a:rPr>
              <a:t>Orca always reserve 1024 token space.</a:t>
            </a:r>
            <a:endParaRPr/>
          </a:p>
        </p:txBody>
      </p:sp>
      <p:cxnSp>
        <p:nvCxnSpPr>
          <p:cNvPr id="416" name="Google Shape;416;p37"/>
          <p:cNvCxnSpPr/>
          <p:nvPr/>
        </p:nvCxnSpPr>
        <p:spPr>
          <a:xfrm rot="10800000" flipH="1">
            <a:off x="7332595" y="4820418"/>
            <a:ext cx="542400" cy="534600"/>
          </a:xfrm>
          <a:prstGeom prst="bentConnector3">
            <a:avLst>
              <a:gd name="adj1" fmla="val 50010"/>
            </a:avLst>
          </a:prstGeom>
          <a:solidFill>
            <a:schemeClr val="accent1"/>
          </a:solidFill>
          <a:ln w="25400"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8"/>
          <p:cNvSpPr txBox="1">
            <a:spLocks noGrp="1"/>
          </p:cNvSpPr>
          <p:nvPr>
            <p:ph type="body" idx="1"/>
          </p:nvPr>
        </p:nvSpPr>
        <p:spPr>
          <a:xfrm>
            <a:off x="1782418" y="1051719"/>
            <a:ext cx="8428383" cy="4754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422" name="Google Shape;422;p38"/>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59</a:t>
            </a:fld>
            <a:endParaRPr sz="2000">
              <a:solidFill>
                <a:srgbClr val="FFFFFF"/>
              </a:solidFill>
            </a:endParaRPr>
          </a:p>
        </p:txBody>
      </p:sp>
      <p:sp>
        <p:nvSpPr>
          <p:cNvPr id="423" name="Google Shape;423;p38"/>
          <p:cNvSpPr txBox="1">
            <a:spLocks noGrp="1"/>
          </p:cNvSpPr>
          <p:nvPr>
            <p:ph type="title"/>
          </p:nvPr>
        </p:nvSpPr>
        <p:spPr>
          <a:xfrm>
            <a:off x="288128" y="24675"/>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Ablation Study</a:t>
            </a:r>
            <a:endParaRPr/>
          </a:p>
        </p:txBody>
      </p:sp>
      <p:pic>
        <p:nvPicPr>
          <p:cNvPr id="424" name="Google Shape;424;p38" descr="A graph of different sizes and colors&#10;&#10;Description automatically generated with medium confidence"/>
          <p:cNvPicPr preferRelativeResize="0"/>
          <p:nvPr/>
        </p:nvPicPr>
        <p:blipFill rotWithShape="1">
          <a:blip r:embed="rId3">
            <a:alphaModFix/>
          </a:blip>
          <a:srcRect/>
          <a:stretch/>
        </p:blipFill>
        <p:spPr>
          <a:xfrm>
            <a:off x="2187160" y="1467576"/>
            <a:ext cx="7340600" cy="3289300"/>
          </a:xfrm>
          <a:prstGeom prst="rect">
            <a:avLst/>
          </a:prstGeom>
          <a:noFill/>
          <a:ln>
            <a:noFill/>
          </a:ln>
        </p:spPr>
      </p:pic>
      <p:sp>
        <p:nvSpPr>
          <p:cNvPr id="425" name="Google Shape;425;p38"/>
          <p:cNvSpPr/>
          <p:nvPr/>
        </p:nvSpPr>
        <p:spPr>
          <a:xfrm>
            <a:off x="2187160" y="5036795"/>
            <a:ext cx="2315816" cy="1033669"/>
          </a:xfrm>
          <a:prstGeom prst="ellipse">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lnSpcReduction="10000"/>
          </a:bodyPr>
          <a:lstStyle/>
          <a:p>
            <a:pPr marL="0" marR="0" lvl="0" indent="0" algn="ctr" rtl="0">
              <a:lnSpc>
                <a:spcPct val="80000"/>
              </a:lnSpc>
              <a:spcBef>
                <a:spcPts val="0"/>
              </a:spcBef>
              <a:spcAft>
                <a:spcPts val="0"/>
              </a:spcAft>
              <a:buNone/>
            </a:pPr>
            <a:r>
              <a:rPr lang="en-US" sz="1320" b="0" i="0" u="none" strike="noStrike" cap="none">
                <a:solidFill>
                  <a:srgbClr val="0C0C0C"/>
                </a:solidFill>
                <a:latin typeface="Arial"/>
                <a:ea typeface="Arial"/>
                <a:cs typeface="Arial"/>
                <a:sym typeface="Arial"/>
              </a:rPr>
              <a:t>Additional kernel optimization leads to 20-26% higher latency</a:t>
            </a:r>
            <a:endParaRPr/>
          </a:p>
        </p:txBody>
      </p:sp>
      <p:cxnSp>
        <p:nvCxnSpPr>
          <p:cNvPr id="426" name="Google Shape;426;p38"/>
          <p:cNvCxnSpPr>
            <a:endCxn id="425" idx="1"/>
          </p:cNvCxnSpPr>
          <p:nvPr/>
        </p:nvCxnSpPr>
        <p:spPr>
          <a:xfrm rot="5400000">
            <a:off x="2373303" y="3970172"/>
            <a:ext cx="1371000" cy="1065000"/>
          </a:xfrm>
          <a:prstGeom prst="curvedConnector3">
            <a:avLst>
              <a:gd name="adj1" fmla="val 50004"/>
            </a:avLst>
          </a:prstGeom>
          <a:solidFill>
            <a:schemeClr val="accent1"/>
          </a:solidFill>
          <a:ln w="15875" cap="flat" cmpd="sng">
            <a:solidFill>
              <a:schemeClr val="dk1"/>
            </a:solidFill>
            <a:prstDash val="solid"/>
            <a:round/>
            <a:headEnd type="none" w="sm" len="sm"/>
            <a:tailEnd type="triangle" w="med" len="med"/>
          </a:ln>
        </p:spPr>
      </p:cxnSp>
      <p:sp>
        <p:nvSpPr>
          <p:cNvPr id="427" name="Google Shape;427;p38"/>
          <p:cNvSpPr/>
          <p:nvPr/>
        </p:nvSpPr>
        <p:spPr>
          <a:xfrm>
            <a:off x="5996608" y="5052531"/>
            <a:ext cx="2315816" cy="1033669"/>
          </a:xfrm>
          <a:prstGeom prst="ellipse">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marR="0" lvl="0" indent="0" algn="ctr" rtl="0">
              <a:lnSpc>
                <a:spcPct val="80000"/>
              </a:lnSpc>
              <a:spcBef>
                <a:spcPts val="0"/>
              </a:spcBef>
              <a:spcAft>
                <a:spcPts val="0"/>
              </a:spcAft>
              <a:buNone/>
            </a:pPr>
            <a:r>
              <a:rPr lang="en-US" sz="1320" b="0" i="0" u="none" strike="noStrike" cap="none">
                <a:solidFill>
                  <a:srgbClr val="0C0C0C"/>
                </a:solidFill>
                <a:latin typeface="Arial"/>
                <a:ea typeface="Arial"/>
                <a:cs typeface="Arial"/>
                <a:sym typeface="Arial"/>
              </a:rPr>
              <a:t>Trade-off between parallelism and sharing</a:t>
            </a:r>
            <a:endParaRPr/>
          </a:p>
        </p:txBody>
      </p:sp>
      <p:sp>
        <p:nvSpPr>
          <p:cNvPr id="428" name="Google Shape;428;p38"/>
          <p:cNvSpPr/>
          <p:nvPr/>
        </p:nvSpPr>
        <p:spPr>
          <a:xfrm>
            <a:off x="8482941" y="5061780"/>
            <a:ext cx="2234750" cy="1033669"/>
          </a:xfrm>
          <a:prstGeom prst="roundRect">
            <a:avLst>
              <a:gd name="adj" fmla="val 16667"/>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rgbClr val="0C0C0C"/>
                </a:solidFill>
                <a:latin typeface="Arial"/>
                <a:ea typeface="Arial"/>
                <a:cs typeface="Arial"/>
                <a:sym typeface="Arial"/>
              </a:rPr>
              <a:t>16-32 works best for both datasets; To make fully memory sharing, block size of 16 is a good choice</a:t>
            </a:r>
            <a:endParaRPr/>
          </a:p>
        </p:txBody>
      </p:sp>
      <p:cxnSp>
        <p:nvCxnSpPr>
          <p:cNvPr id="429" name="Google Shape;429;p38"/>
          <p:cNvCxnSpPr>
            <a:stCxn id="424" idx="3"/>
            <a:endCxn id="428" idx="0"/>
          </p:cNvCxnSpPr>
          <p:nvPr/>
        </p:nvCxnSpPr>
        <p:spPr>
          <a:xfrm>
            <a:off x="9527760" y="3112226"/>
            <a:ext cx="72600" cy="1949700"/>
          </a:xfrm>
          <a:prstGeom prst="curvedConnector2">
            <a:avLst/>
          </a:prstGeom>
          <a:solidFill>
            <a:schemeClr val="accent1"/>
          </a:solidFill>
          <a:ln w="15875" cap="flat" cmpd="sng">
            <a:solidFill>
              <a:schemeClr val="dk1"/>
            </a:solidFill>
            <a:prstDash val="solid"/>
            <a:round/>
            <a:headEnd type="none" w="sm" len="sm"/>
            <a:tailEnd type="triangle" w="med" len="med"/>
          </a:ln>
        </p:spPr>
      </p:cxnSp>
      <p:cxnSp>
        <p:nvCxnSpPr>
          <p:cNvPr id="430" name="Google Shape;430;p38"/>
          <p:cNvCxnSpPr>
            <a:endCxn id="427" idx="2"/>
          </p:cNvCxnSpPr>
          <p:nvPr/>
        </p:nvCxnSpPr>
        <p:spPr>
          <a:xfrm rot="5400000">
            <a:off x="4724008" y="4290466"/>
            <a:ext cx="2551500" cy="6300"/>
          </a:xfrm>
          <a:prstGeom prst="bentConnector4">
            <a:avLst>
              <a:gd name="adj1" fmla="val 140"/>
              <a:gd name="adj2" fmla="val 3728563"/>
            </a:avLst>
          </a:prstGeom>
          <a:solidFill>
            <a:schemeClr val="accent1"/>
          </a:solidFill>
          <a:ln w="15875" cap="flat" cmpd="sng">
            <a:solidFill>
              <a:schemeClr val="dk1"/>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c46d93677e_0_8"/>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sz="2000">
              <a:solidFill>
                <a:srgbClr val="FFFFFF"/>
              </a:solidFill>
            </a:endParaRPr>
          </a:p>
        </p:txBody>
      </p:sp>
      <p:sp>
        <p:nvSpPr>
          <p:cNvPr id="98" name="Google Shape;98;g2c46d93677e_0_8"/>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400"/>
              <a:buNone/>
            </a:pPr>
            <a:r>
              <a:rPr lang="en-US"/>
              <a:t>Background and Related Work</a:t>
            </a:r>
            <a:endParaRPr/>
          </a:p>
        </p:txBody>
      </p:sp>
      <p:sp>
        <p:nvSpPr>
          <p:cNvPr id="99" name="Google Shape;99;g2c46d93677e_0_8"/>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0"/>
              </a:spcBef>
              <a:spcAft>
                <a:spcPts val="0"/>
              </a:spcAft>
              <a:buSzPts val="3200"/>
              <a:buChar char="•"/>
            </a:pPr>
            <a:r>
              <a:rPr lang="en-US" dirty="0"/>
              <a:t>Memory Challenges in LLM Serving</a:t>
            </a:r>
            <a:endParaRPr dirty="0"/>
          </a:p>
          <a:p>
            <a:pPr marL="914400" lvl="0" indent="0" algn="l" rtl="0">
              <a:lnSpc>
                <a:spcPct val="100000"/>
              </a:lnSpc>
              <a:spcBef>
                <a:spcPts val="0"/>
              </a:spcBef>
              <a:spcAft>
                <a:spcPts val="0"/>
              </a:spcAft>
              <a:buNone/>
            </a:pPr>
            <a:endParaRPr dirty="0"/>
          </a:p>
        </p:txBody>
      </p:sp>
      <p:pic>
        <p:nvPicPr>
          <p:cNvPr id="100" name="Google Shape;100;g2c46d93677e_0_8"/>
          <p:cNvPicPr preferRelativeResize="0"/>
          <p:nvPr/>
        </p:nvPicPr>
        <p:blipFill>
          <a:blip r:embed="rId3">
            <a:alphaModFix/>
          </a:blip>
          <a:stretch>
            <a:fillRect/>
          </a:stretch>
        </p:blipFill>
        <p:spPr>
          <a:xfrm>
            <a:off x="1885025" y="1967352"/>
            <a:ext cx="8421950" cy="4484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c437c2111a_0_0"/>
          <p:cNvSpPr txBox="1">
            <a:spLocks noGrp="1"/>
          </p:cNvSpPr>
          <p:nvPr>
            <p:ph type="body" idx="1"/>
          </p:nvPr>
        </p:nvSpPr>
        <p:spPr>
          <a:xfrm>
            <a:off x="1782418" y="1051719"/>
            <a:ext cx="8428500" cy="475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0" lvl="0" indent="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a:p>
            <a:pPr marL="457200" lvl="0" indent="-228600" algn="l" rtl="0">
              <a:lnSpc>
                <a:spcPct val="100000"/>
              </a:lnSpc>
              <a:spcBef>
                <a:spcPts val="3200"/>
              </a:spcBef>
              <a:spcAft>
                <a:spcPts val="0"/>
              </a:spcAft>
              <a:buSzPts val="3200"/>
              <a:buNone/>
            </a:pPr>
            <a:endParaRPr/>
          </a:p>
        </p:txBody>
      </p:sp>
      <p:sp>
        <p:nvSpPr>
          <p:cNvPr id="436" name="Google Shape;436;g2c437c2111a_0_0"/>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60</a:t>
            </a:fld>
            <a:endParaRPr sz="2000">
              <a:solidFill>
                <a:srgbClr val="FFFFFF"/>
              </a:solidFill>
            </a:endParaRPr>
          </a:p>
        </p:txBody>
      </p:sp>
      <p:sp>
        <p:nvSpPr>
          <p:cNvPr id="437" name="Google Shape;437;g2c437c2111a_0_0"/>
          <p:cNvSpPr txBox="1">
            <a:spLocks noGrp="1"/>
          </p:cNvSpPr>
          <p:nvPr>
            <p:ph type="title"/>
          </p:nvPr>
        </p:nvSpPr>
        <p:spPr>
          <a:xfrm>
            <a:off x="288124" y="24675"/>
            <a:ext cx="11000400" cy="1178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29166"/>
              <a:buNone/>
            </a:pPr>
            <a:r>
              <a:rPr lang="en-US"/>
              <a:t>Ablation Study: Swap V.S. Recomputation</a:t>
            </a:r>
            <a:endParaRPr/>
          </a:p>
        </p:txBody>
      </p:sp>
      <p:sp>
        <p:nvSpPr>
          <p:cNvPr id="438" name="Google Shape;438;g2c437c2111a_0_0"/>
          <p:cNvSpPr/>
          <p:nvPr/>
        </p:nvSpPr>
        <p:spPr>
          <a:xfrm>
            <a:off x="2187160" y="5036795"/>
            <a:ext cx="2315700" cy="1033800"/>
          </a:xfrm>
          <a:prstGeom prst="ellipse">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1320">
                <a:solidFill>
                  <a:srgbClr val="0C0C0C"/>
                </a:solidFill>
              </a:rPr>
              <a:t>Smaller block size works better for Recomputation; larger for swapping</a:t>
            </a:r>
            <a:endParaRPr/>
          </a:p>
        </p:txBody>
      </p:sp>
      <p:cxnSp>
        <p:nvCxnSpPr>
          <p:cNvPr id="439" name="Google Shape;439;g2c437c2111a_0_0"/>
          <p:cNvCxnSpPr>
            <a:stCxn id="440" idx="1"/>
            <a:endCxn id="438" idx="1"/>
          </p:cNvCxnSpPr>
          <p:nvPr/>
        </p:nvCxnSpPr>
        <p:spPr>
          <a:xfrm flipH="1">
            <a:off x="2526282" y="2903932"/>
            <a:ext cx="911700" cy="2284200"/>
          </a:xfrm>
          <a:prstGeom prst="curvedConnector2">
            <a:avLst/>
          </a:prstGeom>
          <a:solidFill>
            <a:schemeClr val="accent1"/>
          </a:solidFill>
          <a:ln w="15875" cap="flat" cmpd="sng">
            <a:solidFill>
              <a:schemeClr val="dk1"/>
            </a:solidFill>
            <a:prstDash val="solid"/>
            <a:round/>
            <a:headEnd type="none" w="sm" len="sm"/>
            <a:tailEnd type="triangle" w="med" len="med"/>
          </a:ln>
        </p:spPr>
      </p:cxnSp>
      <p:sp>
        <p:nvSpPr>
          <p:cNvPr id="441" name="Google Shape;441;g2c437c2111a_0_0"/>
          <p:cNvSpPr/>
          <p:nvPr/>
        </p:nvSpPr>
        <p:spPr>
          <a:xfrm>
            <a:off x="5805808" y="5036806"/>
            <a:ext cx="2315700" cy="1033800"/>
          </a:xfrm>
          <a:prstGeom prst="ellipse">
            <a:avLst/>
          </a:prstGeom>
          <a:noFill/>
          <a:ln w="25400" cap="flat" cmpd="sng">
            <a:solidFill>
              <a:srgbClr val="0068DA"/>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1320">
                <a:solidFill>
                  <a:srgbClr val="0C0C0C"/>
                </a:solidFill>
              </a:rPr>
              <a:t>16-64 works well for both</a:t>
            </a:r>
            <a:endParaRPr/>
          </a:p>
        </p:txBody>
      </p:sp>
      <p:pic>
        <p:nvPicPr>
          <p:cNvPr id="440" name="Google Shape;440;g2c437c2111a_0_0"/>
          <p:cNvPicPr preferRelativeResize="0"/>
          <p:nvPr/>
        </p:nvPicPr>
        <p:blipFill>
          <a:blip r:embed="rId3">
            <a:alphaModFix/>
          </a:blip>
          <a:stretch>
            <a:fillRect/>
          </a:stretch>
        </p:blipFill>
        <p:spPr>
          <a:xfrm>
            <a:off x="3437982" y="1357782"/>
            <a:ext cx="3847225" cy="3092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9"/>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Background and Related Work</a:t>
            </a:r>
            <a:endParaRPr dirty="0"/>
          </a:p>
          <a:p>
            <a:pPr marL="457200" lvl="0" indent="-431800" algn="l" rtl="0">
              <a:lnSpc>
                <a:spcPct val="100000"/>
              </a:lnSpc>
              <a:spcBef>
                <a:spcPts val="0"/>
              </a:spcBef>
              <a:spcAft>
                <a:spcPts val="0"/>
              </a:spcAft>
              <a:buSzPts val="3200"/>
              <a:buChar char="•"/>
            </a:pPr>
            <a:r>
              <a:rPr lang="en-US" dirty="0"/>
              <a:t>Motivation</a:t>
            </a:r>
            <a:endParaRPr dirty="0"/>
          </a:p>
          <a:p>
            <a:pPr marL="457200" lvl="0" indent="-431800" algn="l" rtl="0">
              <a:lnSpc>
                <a:spcPct val="100000"/>
              </a:lnSpc>
              <a:spcBef>
                <a:spcPts val="0"/>
              </a:spcBef>
              <a:spcAft>
                <a:spcPts val="0"/>
              </a:spcAft>
              <a:buSzPts val="3200"/>
              <a:buChar char="•"/>
            </a:pPr>
            <a:r>
              <a:rPr lang="en-US" dirty="0"/>
              <a:t>Method</a:t>
            </a:r>
            <a:endParaRPr dirty="0"/>
          </a:p>
          <a:p>
            <a:pPr marL="457200" lvl="0" indent="-431800" algn="l" rtl="0">
              <a:lnSpc>
                <a:spcPct val="100000"/>
              </a:lnSpc>
              <a:spcBef>
                <a:spcPts val="0"/>
              </a:spcBef>
              <a:spcAft>
                <a:spcPts val="0"/>
              </a:spcAft>
              <a:buSzPts val="3200"/>
              <a:buFont typeface="Helvetica Neue"/>
              <a:buChar char="•"/>
            </a:pPr>
            <a:r>
              <a:rPr lang="en-US" dirty="0">
                <a:latin typeface="Helvetica Neue"/>
                <a:ea typeface="Helvetica Neue"/>
                <a:cs typeface="Helvetica Neue"/>
                <a:sym typeface="Helvetica Neue"/>
              </a:rPr>
              <a:t>Experiments</a:t>
            </a:r>
            <a:endParaRPr dirty="0">
              <a:latin typeface="Helvetica Neue"/>
              <a:ea typeface="Helvetica Neue"/>
              <a:cs typeface="Helvetica Neue"/>
              <a:sym typeface="Helvetica Neue"/>
            </a:endParaRPr>
          </a:p>
          <a:p>
            <a:pPr marL="457200" lvl="0" indent="-431800" algn="l" rtl="0">
              <a:lnSpc>
                <a:spcPct val="100000"/>
              </a:lnSpc>
              <a:spcBef>
                <a:spcPts val="0"/>
              </a:spcBef>
              <a:spcAft>
                <a:spcPts val="0"/>
              </a:spcAft>
              <a:buSzPts val="3200"/>
              <a:buFont typeface="Helvetica Neue"/>
              <a:buChar char="•"/>
            </a:pPr>
            <a:r>
              <a:rPr lang="en-US" b="1" dirty="0">
                <a:latin typeface="Helvetica Neue"/>
                <a:ea typeface="Helvetica Neue"/>
                <a:cs typeface="Helvetica Neue"/>
                <a:sym typeface="Helvetica Neue"/>
              </a:rPr>
              <a:t>Takeaways</a:t>
            </a:r>
            <a:endParaRPr b="1" dirty="0">
              <a:latin typeface="Helvetica Neue"/>
              <a:ea typeface="Helvetica Neue"/>
              <a:cs typeface="Helvetica Neue"/>
              <a:sym typeface="Helvetica Neue"/>
            </a:endParaRPr>
          </a:p>
        </p:txBody>
      </p:sp>
      <p:sp>
        <p:nvSpPr>
          <p:cNvPr id="448" name="Google Shape;448;p39"/>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sz="2000">
              <a:solidFill>
                <a:srgbClr val="FFFFFF"/>
              </a:solidFill>
            </a:endParaRPr>
          </a:p>
        </p:txBody>
      </p:sp>
      <p:sp>
        <p:nvSpPr>
          <p:cNvPr id="449" name="Google Shape;449;p39"/>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0"/>
          <p:cNvSpPr txBox="1">
            <a:spLocks noGrp="1"/>
          </p:cNvSpPr>
          <p:nvPr>
            <p:ph type="body" idx="1"/>
          </p:nvPr>
        </p:nvSpPr>
        <p:spPr>
          <a:xfrm>
            <a:off x="609599" y="1371600"/>
            <a:ext cx="11311467"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800"/>
              </a:spcBef>
              <a:spcAft>
                <a:spcPts val="0"/>
              </a:spcAft>
              <a:buSzPts val="3200"/>
              <a:buFont typeface="Arial"/>
              <a:buChar char="●"/>
            </a:pPr>
            <a:r>
              <a:rPr lang="en-US" dirty="0">
                <a:latin typeface="Arial"/>
                <a:ea typeface="Arial"/>
                <a:cs typeface="Arial"/>
                <a:sym typeface="Arial"/>
              </a:rPr>
              <a:t>Summarization</a:t>
            </a:r>
          </a:p>
          <a:p>
            <a:pPr lvl="1" indent="-431800">
              <a:lnSpc>
                <a:spcPct val="115000"/>
              </a:lnSpc>
              <a:spcBef>
                <a:spcPts val="800"/>
              </a:spcBef>
              <a:buSzPts val="3200"/>
              <a:buFont typeface="Arial"/>
              <a:buChar char="●"/>
            </a:pPr>
            <a:r>
              <a:rPr lang="en-US" dirty="0">
                <a:latin typeface="Arial"/>
                <a:ea typeface="Arial"/>
                <a:cs typeface="Arial"/>
                <a:sym typeface="Arial"/>
              </a:rPr>
              <a:t>More efficient memory allocation through reshaping KV blocks</a:t>
            </a:r>
          </a:p>
          <a:p>
            <a:pPr lvl="1" indent="-431800">
              <a:lnSpc>
                <a:spcPct val="115000"/>
              </a:lnSpc>
              <a:spcBef>
                <a:spcPts val="800"/>
              </a:spcBef>
              <a:buSzPts val="3200"/>
              <a:buFont typeface="Arial"/>
              <a:buChar char="●"/>
            </a:pPr>
            <a:r>
              <a:rPr lang="en-US" dirty="0" err="1">
                <a:latin typeface="Arial"/>
                <a:ea typeface="Arial"/>
                <a:cs typeface="Arial"/>
                <a:sym typeface="Arial"/>
              </a:rPr>
              <a:t>PagedAttention</a:t>
            </a:r>
            <a:r>
              <a:rPr lang="en-US" dirty="0">
                <a:latin typeface="Arial"/>
                <a:ea typeface="Arial"/>
                <a:cs typeface="Arial"/>
                <a:sym typeface="Arial"/>
              </a:rPr>
              <a:t> – new attention mechanism operating on KV cache</a:t>
            </a:r>
          </a:p>
          <a:p>
            <a:pPr lvl="1" indent="-431800">
              <a:lnSpc>
                <a:spcPct val="115000"/>
              </a:lnSpc>
              <a:spcBef>
                <a:spcPts val="800"/>
              </a:spcBef>
              <a:buSzPts val="3200"/>
              <a:buFont typeface="Arial"/>
              <a:buChar char="●"/>
            </a:pPr>
            <a:r>
              <a:rPr lang="en-US" dirty="0" err="1">
                <a:latin typeface="Arial"/>
                <a:ea typeface="Arial"/>
                <a:cs typeface="Arial"/>
                <a:sym typeface="Arial"/>
              </a:rPr>
              <a:t>vLLM</a:t>
            </a:r>
            <a:r>
              <a:rPr lang="en-US" dirty="0">
                <a:latin typeface="Arial"/>
                <a:ea typeface="Arial"/>
                <a:cs typeface="Arial"/>
                <a:sym typeface="Arial"/>
              </a:rPr>
              <a:t> – a distributed LLM serving engine building upon </a:t>
            </a:r>
            <a:r>
              <a:rPr lang="en-US" dirty="0" err="1">
                <a:latin typeface="Arial"/>
                <a:ea typeface="Arial"/>
                <a:cs typeface="Arial"/>
                <a:sym typeface="Arial"/>
              </a:rPr>
              <a:t>PagedAttention</a:t>
            </a:r>
            <a:endParaRPr lang="en-US" dirty="0">
              <a:latin typeface="Arial"/>
              <a:ea typeface="Arial"/>
              <a:cs typeface="Arial"/>
              <a:sym typeface="Arial"/>
            </a:endParaRPr>
          </a:p>
          <a:p>
            <a:pPr marL="457200" lvl="0" indent="0" algn="l" rtl="0">
              <a:lnSpc>
                <a:spcPct val="115000"/>
              </a:lnSpc>
              <a:spcBef>
                <a:spcPts val="800"/>
              </a:spcBef>
              <a:spcAft>
                <a:spcPts val="0"/>
              </a:spcAft>
              <a:buSzPts val="3200"/>
              <a:buNone/>
            </a:pPr>
            <a:endParaRPr dirty="0">
              <a:latin typeface="Arial"/>
              <a:ea typeface="Arial"/>
              <a:cs typeface="Arial"/>
              <a:sym typeface="Arial"/>
            </a:endParaRPr>
          </a:p>
        </p:txBody>
      </p:sp>
      <p:sp>
        <p:nvSpPr>
          <p:cNvPr id="456" name="Google Shape;456;p40"/>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sz="2000">
              <a:solidFill>
                <a:srgbClr val="FFFFFF"/>
              </a:solidFill>
            </a:endParaRPr>
          </a:p>
        </p:txBody>
      </p:sp>
      <p:sp>
        <p:nvSpPr>
          <p:cNvPr id="457" name="Google Shape;457;p40"/>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dirty="0"/>
              <a:t>Takeaways</a:t>
            </a:r>
            <a:endParaRPr dirty="0"/>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0"/>
          <p:cNvSpPr txBox="1">
            <a:spLocks noGrp="1"/>
          </p:cNvSpPr>
          <p:nvPr>
            <p:ph type="body" idx="1"/>
          </p:nvPr>
        </p:nvSpPr>
        <p:spPr>
          <a:xfrm>
            <a:off x="304799" y="682977"/>
            <a:ext cx="11311467"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800"/>
              </a:spcBef>
              <a:spcAft>
                <a:spcPts val="0"/>
              </a:spcAft>
              <a:buSzPts val="3200"/>
              <a:buFont typeface="Arial"/>
              <a:buChar char="●"/>
            </a:pPr>
            <a:r>
              <a:rPr lang="en-US" dirty="0">
                <a:latin typeface="Arial"/>
                <a:ea typeface="Arial"/>
                <a:cs typeface="Arial"/>
                <a:sym typeface="Arial"/>
              </a:rPr>
              <a:t>Advantage</a:t>
            </a:r>
          </a:p>
          <a:p>
            <a:pPr lvl="1" indent="-431800">
              <a:lnSpc>
                <a:spcPct val="115000"/>
              </a:lnSpc>
              <a:spcBef>
                <a:spcPts val="800"/>
              </a:spcBef>
              <a:buSzPts val="3200"/>
              <a:buFont typeface="Arial"/>
              <a:buChar char="●"/>
            </a:pPr>
            <a:r>
              <a:rPr lang="en-US" dirty="0">
                <a:latin typeface="Arial"/>
                <a:ea typeface="Arial"/>
                <a:cs typeface="Arial"/>
                <a:sym typeface="Arial"/>
              </a:rPr>
              <a:t>Efficient memory allocation</a:t>
            </a:r>
          </a:p>
          <a:p>
            <a:pPr lvl="1" indent="-431800">
              <a:lnSpc>
                <a:spcPct val="115000"/>
              </a:lnSpc>
              <a:spcBef>
                <a:spcPts val="800"/>
              </a:spcBef>
              <a:buSzPts val="3200"/>
              <a:buFont typeface="Arial"/>
              <a:buChar char="●"/>
            </a:pPr>
            <a:r>
              <a:rPr lang="en-US" dirty="0">
                <a:latin typeface="Arial"/>
                <a:ea typeface="Arial"/>
                <a:cs typeface="Arial"/>
                <a:sym typeface="Arial"/>
              </a:rPr>
              <a:t>KV cache could be non-contiguous</a:t>
            </a:r>
          </a:p>
          <a:p>
            <a:pPr marL="457200" lvl="0" indent="-431800" algn="l" rtl="0">
              <a:lnSpc>
                <a:spcPct val="115000"/>
              </a:lnSpc>
              <a:spcBef>
                <a:spcPts val="800"/>
              </a:spcBef>
              <a:spcAft>
                <a:spcPts val="0"/>
              </a:spcAft>
              <a:buSzPts val="3200"/>
              <a:buFont typeface="Arial"/>
              <a:buChar char="●"/>
            </a:pPr>
            <a:r>
              <a:rPr lang="en-US" dirty="0">
                <a:latin typeface="Arial"/>
                <a:ea typeface="Arial"/>
                <a:cs typeface="Arial"/>
                <a:sym typeface="Arial"/>
              </a:rPr>
              <a:t>Disadvantage</a:t>
            </a:r>
          </a:p>
          <a:p>
            <a:pPr lvl="1" indent="-431800">
              <a:lnSpc>
                <a:spcPct val="115000"/>
              </a:lnSpc>
              <a:spcBef>
                <a:spcPts val="800"/>
              </a:spcBef>
              <a:buSzPts val="3200"/>
              <a:buFont typeface="Arial"/>
              <a:buChar char="●"/>
            </a:pPr>
            <a:r>
              <a:rPr lang="en-US" dirty="0" err="1">
                <a:latin typeface="Arial"/>
                <a:ea typeface="Arial"/>
                <a:cs typeface="Arial"/>
                <a:sym typeface="Arial"/>
              </a:rPr>
              <a:t>vLLM</a:t>
            </a:r>
            <a:r>
              <a:rPr lang="en-US" dirty="0">
                <a:latin typeface="Arial"/>
                <a:ea typeface="Arial"/>
                <a:cs typeface="Arial"/>
                <a:sym typeface="Arial"/>
              </a:rPr>
              <a:t> works better in long sequence scenarios</a:t>
            </a:r>
            <a:endParaRPr lang="en-US" dirty="0"/>
          </a:p>
          <a:p>
            <a:pPr lvl="2" indent="-431800">
              <a:lnSpc>
                <a:spcPct val="115000"/>
              </a:lnSpc>
              <a:spcBef>
                <a:spcPts val="800"/>
              </a:spcBef>
              <a:buSzPts val="3200"/>
              <a:buFont typeface="Arial"/>
              <a:buChar char="●"/>
            </a:pPr>
            <a:r>
              <a:rPr lang="en-US" dirty="0">
                <a:latin typeface="Arial"/>
                <a:ea typeface="Arial"/>
                <a:cs typeface="Arial"/>
                <a:sym typeface="Arial"/>
              </a:rPr>
              <a:t>Prompt is long</a:t>
            </a:r>
            <a:endParaRPr lang="en-US" dirty="0"/>
          </a:p>
          <a:p>
            <a:pPr lvl="2" indent="-431800">
              <a:lnSpc>
                <a:spcPct val="115000"/>
              </a:lnSpc>
              <a:spcBef>
                <a:spcPts val="800"/>
              </a:spcBef>
              <a:buSzPts val="3200"/>
              <a:buFont typeface="Arial"/>
              <a:buChar char="●"/>
            </a:pPr>
            <a:r>
              <a:rPr lang="en-US" dirty="0">
                <a:latin typeface="Arial"/>
                <a:ea typeface="Arial"/>
                <a:cs typeface="Arial"/>
                <a:sym typeface="Arial"/>
              </a:rPr>
              <a:t>Few-shot gets more benefits than one-shot</a:t>
            </a:r>
          </a:p>
          <a:p>
            <a:pPr lvl="2" indent="-406400">
              <a:lnSpc>
                <a:spcPct val="115000"/>
              </a:lnSpc>
              <a:spcBef>
                <a:spcPts val="800"/>
              </a:spcBef>
              <a:buSzPts val="2800"/>
              <a:buFont typeface="Arial"/>
              <a:buChar char="●"/>
            </a:pPr>
            <a:r>
              <a:rPr lang="en-US" dirty="0">
                <a:latin typeface="Arial"/>
                <a:ea typeface="Arial"/>
                <a:cs typeface="Arial"/>
                <a:sym typeface="Arial"/>
              </a:rPr>
              <a:t>In shorter sequence scenario, it might be compute-bound, leading to no performance improvement </a:t>
            </a:r>
          </a:p>
          <a:p>
            <a:pPr lvl="1" indent="-431800">
              <a:lnSpc>
                <a:spcPct val="115000"/>
              </a:lnSpc>
              <a:spcBef>
                <a:spcPts val="800"/>
              </a:spcBef>
              <a:buSzPts val="3200"/>
              <a:buFont typeface="Arial"/>
              <a:buChar char="●"/>
            </a:pPr>
            <a:r>
              <a:rPr lang="en-US" dirty="0">
                <a:latin typeface="Arial"/>
                <a:ea typeface="Arial"/>
                <a:cs typeface="Arial"/>
                <a:sym typeface="Arial"/>
              </a:rPr>
              <a:t>Some hyper-parameter like the block size will affect the performance</a:t>
            </a:r>
          </a:p>
          <a:p>
            <a:pPr marL="457200" lvl="0" indent="0" algn="l" rtl="0">
              <a:lnSpc>
                <a:spcPct val="115000"/>
              </a:lnSpc>
              <a:spcBef>
                <a:spcPts val="800"/>
              </a:spcBef>
              <a:spcAft>
                <a:spcPts val="0"/>
              </a:spcAft>
              <a:buSzPts val="3200"/>
              <a:buNone/>
            </a:pPr>
            <a:endParaRPr dirty="0">
              <a:latin typeface="Arial"/>
              <a:ea typeface="Arial"/>
              <a:cs typeface="Arial"/>
              <a:sym typeface="Arial"/>
            </a:endParaRPr>
          </a:p>
        </p:txBody>
      </p:sp>
      <p:sp>
        <p:nvSpPr>
          <p:cNvPr id="456" name="Google Shape;456;p40"/>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sz="2000">
              <a:solidFill>
                <a:srgbClr val="FFFFFF"/>
              </a:solidFill>
            </a:endParaRPr>
          </a:p>
        </p:txBody>
      </p:sp>
      <p:sp>
        <p:nvSpPr>
          <p:cNvPr id="457" name="Google Shape;457;p40"/>
          <p:cNvSpPr txBox="1">
            <a:spLocks noGrp="1"/>
          </p:cNvSpPr>
          <p:nvPr>
            <p:ph type="title"/>
          </p:nvPr>
        </p:nvSpPr>
        <p:spPr>
          <a:xfrm>
            <a:off x="0" y="-193200"/>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dirty="0"/>
              <a:t>Takeaways</a:t>
            </a:r>
            <a:endParaRPr dirty="0"/>
          </a:p>
        </p:txBody>
      </p:sp>
    </p:spTree>
    <p:extLst>
      <p:ext uri="{BB962C8B-B14F-4D97-AF65-F5344CB8AC3E}">
        <p14:creationId xmlns:p14="http://schemas.microsoft.com/office/powerpoint/2010/main" val="3387966883"/>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1"/>
          <p:cNvSpPr txBox="1">
            <a:spLocks noGrp="1"/>
          </p:cNvSpPr>
          <p:nvPr>
            <p:ph type="sldNum" idx="12"/>
          </p:nvPr>
        </p:nvSpPr>
        <p:spPr>
          <a:xfrm>
            <a:off x="9271002" y="6451600"/>
            <a:ext cx="2844800" cy="33020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64</a:t>
            </a:fld>
            <a:endParaRPr sz="2000">
              <a:solidFill>
                <a:srgbClr val="FFFFFF"/>
              </a:solidFill>
            </a:endParaRPr>
          </a:p>
        </p:txBody>
      </p:sp>
      <p:sp>
        <p:nvSpPr>
          <p:cNvPr id="463" name="Google Shape;463;p41"/>
          <p:cNvSpPr txBox="1">
            <a:spLocks noGrp="1"/>
          </p:cNvSpPr>
          <p:nvPr>
            <p:ph type="title"/>
          </p:nvPr>
        </p:nvSpPr>
        <p:spPr>
          <a:xfrm>
            <a:off x="2835965" y="2394332"/>
            <a:ext cx="9144000" cy="11787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Thanks for listening!</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c46d93677e_0_17"/>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sz="2000">
              <a:solidFill>
                <a:srgbClr val="FFFFFF"/>
              </a:solidFill>
            </a:endParaRPr>
          </a:p>
        </p:txBody>
      </p:sp>
      <p:sp>
        <p:nvSpPr>
          <p:cNvPr id="107" name="Google Shape;107;g2c46d93677e_0_17"/>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400"/>
              <a:buNone/>
            </a:pPr>
            <a:r>
              <a:rPr lang="en-US"/>
              <a:t>Background and Related Work</a:t>
            </a:r>
            <a:endParaRPr/>
          </a:p>
        </p:txBody>
      </p:sp>
      <p:sp>
        <p:nvSpPr>
          <p:cNvPr id="108" name="Google Shape;108;g2c46d93677e_0_17"/>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a:t>Fragmentations in Current Memory Management</a:t>
            </a:r>
            <a:endParaRPr/>
          </a:p>
          <a:p>
            <a:pPr marL="0" lvl="0" indent="0" algn="l" rtl="0">
              <a:lnSpc>
                <a:spcPct val="100000"/>
              </a:lnSpc>
              <a:spcBef>
                <a:spcPts val="3200"/>
              </a:spcBef>
              <a:spcAft>
                <a:spcPts val="0"/>
              </a:spcAft>
              <a:buNone/>
            </a:pPr>
            <a:endParaRPr/>
          </a:p>
          <a:p>
            <a:pPr marL="0" lvl="0" indent="0" algn="l" rtl="0">
              <a:lnSpc>
                <a:spcPct val="100000"/>
              </a:lnSpc>
              <a:spcBef>
                <a:spcPts val="3200"/>
              </a:spcBef>
              <a:spcAft>
                <a:spcPts val="0"/>
              </a:spcAft>
              <a:buNone/>
            </a:pPr>
            <a:endParaRPr/>
          </a:p>
          <a:p>
            <a:pPr marL="914400" lvl="0" indent="-431800" algn="l" rtl="0">
              <a:lnSpc>
                <a:spcPct val="100000"/>
              </a:lnSpc>
              <a:spcBef>
                <a:spcPts val="3200"/>
              </a:spcBef>
              <a:spcAft>
                <a:spcPts val="0"/>
              </a:spcAft>
              <a:buSzPts val="3200"/>
              <a:buChar char="•"/>
            </a:pPr>
            <a:r>
              <a:rPr lang="en-US"/>
              <a:t>Reserved: future used tokens</a:t>
            </a:r>
            <a:endParaRPr/>
          </a:p>
          <a:p>
            <a:pPr marL="914400" lvl="0" indent="-431800" algn="l" rtl="0">
              <a:lnSpc>
                <a:spcPct val="100000"/>
              </a:lnSpc>
              <a:spcBef>
                <a:spcPts val="0"/>
              </a:spcBef>
              <a:spcAft>
                <a:spcPts val="0"/>
              </a:spcAft>
              <a:buSzPts val="3200"/>
              <a:buChar char="•"/>
            </a:pPr>
            <a:r>
              <a:rPr lang="en-US"/>
              <a:t>Internal: Over-provisioning slots (max_length 2048)</a:t>
            </a:r>
            <a:endParaRPr/>
          </a:p>
          <a:p>
            <a:pPr marL="914400" lvl="0" indent="-431800" algn="l" rtl="0">
              <a:lnSpc>
                <a:spcPct val="100000"/>
              </a:lnSpc>
              <a:spcBef>
                <a:spcPts val="0"/>
              </a:spcBef>
              <a:spcAft>
                <a:spcPts val="0"/>
              </a:spcAft>
              <a:buSzPts val="3200"/>
              <a:buChar char="•"/>
            </a:pPr>
            <a:r>
              <a:rPr lang="en-US"/>
              <a:t>External: Buddy Allocator (Malloc Lab)</a:t>
            </a:r>
            <a:endParaRPr/>
          </a:p>
          <a:p>
            <a:pPr marL="457200" lvl="0" indent="0" algn="l" rtl="0">
              <a:lnSpc>
                <a:spcPct val="100000"/>
              </a:lnSpc>
              <a:spcBef>
                <a:spcPts val="3200"/>
              </a:spcBef>
              <a:spcAft>
                <a:spcPts val="0"/>
              </a:spcAft>
              <a:buNone/>
            </a:pPr>
            <a:endParaRPr/>
          </a:p>
        </p:txBody>
      </p:sp>
      <p:pic>
        <p:nvPicPr>
          <p:cNvPr id="109" name="Google Shape;109;g2c46d93677e_0_17"/>
          <p:cNvPicPr preferRelativeResize="0"/>
          <p:nvPr/>
        </p:nvPicPr>
        <p:blipFill>
          <a:blip r:embed="rId3">
            <a:alphaModFix/>
          </a:blip>
          <a:stretch>
            <a:fillRect/>
          </a:stretch>
        </p:blipFill>
        <p:spPr>
          <a:xfrm>
            <a:off x="0" y="1929354"/>
            <a:ext cx="12192001" cy="21688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c46d93677e_0_17"/>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sz="2000">
              <a:solidFill>
                <a:srgbClr val="FFFFFF"/>
              </a:solidFill>
            </a:endParaRPr>
          </a:p>
        </p:txBody>
      </p:sp>
      <p:sp>
        <p:nvSpPr>
          <p:cNvPr id="107" name="Google Shape;107;g2c46d93677e_0_17"/>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1400"/>
              <a:buNone/>
            </a:pPr>
            <a:r>
              <a:rPr lang="en-US"/>
              <a:t>Background and Related Work</a:t>
            </a:r>
            <a:endParaRPr/>
          </a:p>
        </p:txBody>
      </p:sp>
      <p:sp>
        <p:nvSpPr>
          <p:cNvPr id="108" name="Google Shape;108;g2c46d93677e_0_17"/>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t>Fragmentations in Current Memory Management</a:t>
            </a:r>
            <a:endParaRPr dirty="0"/>
          </a:p>
          <a:p>
            <a:pPr marL="0" lvl="0" indent="0" algn="l" rtl="0">
              <a:lnSpc>
                <a:spcPct val="100000"/>
              </a:lnSpc>
              <a:spcBef>
                <a:spcPts val="3200"/>
              </a:spcBef>
              <a:spcAft>
                <a:spcPts val="0"/>
              </a:spcAft>
              <a:buNone/>
            </a:pPr>
            <a:endParaRPr dirty="0"/>
          </a:p>
          <a:p>
            <a:pPr marL="0" lvl="0" indent="0" algn="l" rtl="0">
              <a:lnSpc>
                <a:spcPct val="100000"/>
              </a:lnSpc>
              <a:spcBef>
                <a:spcPts val="3200"/>
              </a:spcBef>
              <a:spcAft>
                <a:spcPts val="0"/>
              </a:spcAft>
              <a:buNone/>
            </a:pPr>
            <a:endParaRPr dirty="0"/>
          </a:p>
          <a:p>
            <a:pPr marL="457200" lvl="0" indent="0" algn="l" rtl="0">
              <a:lnSpc>
                <a:spcPct val="100000"/>
              </a:lnSpc>
              <a:spcBef>
                <a:spcPts val="3200"/>
              </a:spcBef>
              <a:spcAft>
                <a:spcPts val="0"/>
              </a:spcAft>
              <a:buNone/>
            </a:pPr>
            <a:endParaRPr dirty="0"/>
          </a:p>
        </p:txBody>
      </p:sp>
      <p:pic>
        <p:nvPicPr>
          <p:cNvPr id="4" name="图片 3">
            <a:extLst>
              <a:ext uri="{FF2B5EF4-FFF2-40B4-BE49-F238E27FC236}">
                <a16:creationId xmlns:a16="http://schemas.microsoft.com/office/drawing/2014/main" id="{2D44A6AC-B4BB-E4E4-37BF-A8B1E5C6901F}"/>
              </a:ext>
            </a:extLst>
          </p:cNvPr>
          <p:cNvPicPr>
            <a:picLocks noChangeAspect="1"/>
          </p:cNvPicPr>
          <p:nvPr/>
        </p:nvPicPr>
        <p:blipFill>
          <a:blip r:embed="rId3"/>
          <a:stretch>
            <a:fillRect/>
          </a:stretch>
        </p:blipFill>
        <p:spPr>
          <a:xfrm>
            <a:off x="2120900" y="2400350"/>
            <a:ext cx="7950200" cy="4216400"/>
          </a:xfrm>
          <a:prstGeom prst="rect">
            <a:avLst/>
          </a:prstGeom>
        </p:spPr>
      </p:pic>
    </p:spTree>
    <p:extLst>
      <p:ext uri="{BB962C8B-B14F-4D97-AF65-F5344CB8AC3E}">
        <p14:creationId xmlns:p14="http://schemas.microsoft.com/office/powerpoint/2010/main" val="2032044295"/>
      </p:ext>
    </p:extLst>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body" idx="1"/>
          </p:nvPr>
        </p:nvSpPr>
        <p:spPr>
          <a:xfrm>
            <a:off x="609600" y="1371600"/>
            <a:ext cx="10972800" cy="47547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200"/>
              </a:spcBef>
              <a:spcAft>
                <a:spcPts val="0"/>
              </a:spcAft>
              <a:buSzPts val="3200"/>
              <a:buChar char="•"/>
            </a:pPr>
            <a:r>
              <a:rPr lang="en-US" dirty="0">
                <a:latin typeface="Helvetica Neue Light" panose="02000403000000020004" pitchFamily="2" charset="0"/>
                <a:ea typeface="Helvetica Neue Light" panose="02000403000000020004" pitchFamily="2" charset="0"/>
              </a:rPr>
              <a:t>Background and Related Work</a:t>
            </a:r>
            <a:endParaRPr dirty="0">
              <a:latin typeface="Helvetica Neue Light" panose="02000403000000020004" pitchFamily="2" charset="0"/>
              <a:ea typeface="Helvetica Neue Light" panose="02000403000000020004" pitchFamily="2" charset="0"/>
            </a:endParaRPr>
          </a:p>
          <a:p>
            <a:pPr marL="457200" lvl="0" indent="-431800" algn="l" rtl="0">
              <a:lnSpc>
                <a:spcPct val="100000"/>
              </a:lnSpc>
              <a:spcBef>
                <a:spcPts val="0"/>
              </a:spcBef>
              <a:spcAft>
                <a:spcPts val="0"/>
              </a:spcAft>
              <a:buSzPts val="3200"/>
              <a:buChar char="•"/>
            </a:pPr>
            <a:r>
              <a:rPr lang="en-US" dirty="0">
                <a:latin typeface="Helvetica Neue Light" panose="02000403000000020004" pitchFamily="2" charset="0"/>
                <a:ea typeface="Helvetica Neue Light" panose="02000403000000020004" pitchFamily="2" charset="0"/>
              </a:rPr>
              <a:t>Motivation</a:t>
            </a:r>
            <a:endParaRPr dirty="0">
              <a:latin typeface="Helvetica Neue Light" panose="02000403000000020004" pitchFamily="2" charset="0"/>
              <a:ea typeface="Helvetica Neue Light" panose="02000403000000020004" pitchFamily="2" charset="0"/>
            </a:endParaRPr>
          </a:p>
          <a:p>
            <a:pPr marL="457200" lvl="0" indent="-431800" algn="l" rtl="0">
              <a:lnSpc>
                <a:spcPct val="100000"/>
              </a:lnSpc>
              <a:spcBef>
                <a:spcPts val="0"/>
              </a:spcBef>
              <a:spcAft>
                <a:spcPts val="0"/>
              </a:spcAft>
              <a:buSzPts val="3200"/>
              <a:buChar char="•"/>
            </a:pPr>
            <a:r>
              <a:rPr lang="en-US" b="1" dirty="0">
                <a:latin typeface="HELVETICA NEUE LIGHT" panose="02000403000000020004" pitchFamily="2" charset="0"/>
                <a:ea typeface="HELVETICA NEUE LIGHT" panose="02000403000000020004" pitchFamily="2" charset="0"/>
                <a:cs typeface="Helvetica Neue"/>
                <a:sym typeface="Helvetica Neue"/>
              </a:rPr>
              <a:t>Method</a:t>
            </a:r>
            <a:endParaRPr b="1" dirty="0">
              <a:latin typeface="HELVETICA NEUE LIGHT" panose="02000403000000020004" pitchFamily="2" charset="0"/>
              <a:ea typeface="HELVETICA NEUE LIGHT" panose="02000403000000020004" pitchFamily="2" charset="0"/>
              <a:cs typeface="Helvetica Neue"/>
              <a:sym typeface="Helvetica Neue"/>
            </a:endParaRPr>
          </a:p>
          <a:p>
            <a:pPr marL="457200" lvl="0" indent="-431800" algn="l" rtl="0">
              <a:lnSpc>
                <a:spcPct val="100000"/>
              </a:lnSpc>
              <a:spcBef>
                <a:spcPts val="0"/>
              </a:spcBef>
              <a:spcAft>
                <a:spcPts val="0"/>
              </a:spcAft>
              <a:buSzPts val="3200"/>
              <a:buChar char="•"/>
            </a:pPr>
            <a:r>
              <a:rPr lang="en-US" dirty="0">
                <a:latin typeface="Helvetica Neue Light" panose="02000403000000020004" pitchFamily="2" charset="0"/>
                <a:ea typeface="Helvetica Neue Light" panose="02000403000000020004" pitchFamily="2" charset="0"/>
              </a:rPr>
              <a:t>Experiments</a:t>
            </a:r>
            <a:endParaRPr dirty="0">
              <a:latin typeface="Helvetica Neue Light" panose="02000403000000020004" pitchFamily="2" charset="0"/>
              <a:ea typeface="Helvetica Neue Light" panose="02000403000000020004" pitchFamily="2" charset="0"/>
            </a:endParaRPr>
          </a:p>
          <a:p>
            <a:pPr marL="457200" lvl="0" indent="-431800" algn="l" rtl="0">
              <a:lnSpc>
                <a:spcPct val="100000"/>
              </a:lnSpc>
              <a:spcBef>
                <a:spcPts val="0"/>
              </a:spcBef>
              <a:spcAft>
                <a:spcPts val="0"/>
              </a:spcAft>
              <a:buSzPts val="3200"/>
              <a:buChar char="•"/>
            </a:pPr>
            <a:r>
              <a:rPr lang="en-US" dirty="0">
                <a:latin typeface="Helvetica Neue"/>
                <a:ea typeface="Helvetica Neue"/>
                <a:cs typeface="Helvetica Neue"/>
                <a:sym typeface="Helvetica Neue"/>
              </a:rPr>
              <a:t>Takeaways</a:t>
            </a:r>
            <a:endParaRPr dirty="0">
              <a:latin typeface="Helvetica Neue Light" panose="02000403000000020004" pitchFamily="2" charset="0"/>
              <a:ea typeface="Helvetica Neue Light" panose="02000403000000020004" pitchFamily="2" charset="0"/>
            </a:endParaRPr>
          </a:p>
        </p:txBody>
      </p:sp>
      <p:sp>
        <p:nvSpPr>
          <p:cNvPr id="116" name="Google Shape;116;p4"/>
          <p:cNvSpPr txBox="1">
            <a:spLocks noGrp="1"/>
          </p:cNvSpPr>
          <p:nvPr>
            <p:ph type="sldNum" idx="12"/>
          </p:nvPr>
        </p:nvSpPr>
        <p:spPr>
          <a:xfrm>
            <a:off x="9271002" y="6451600"/>
            <a:ext cx="2844900" cy="330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sz="2000">
              <a:solidFill>
                <a:srgbClr val="FFFFFF"/>
              </a:solidFill>
            </a:endParaRPr>
          </a:p>
        </p:txBody>
      </p:sp>
      <p:sp>
        <p:nvSpPr>
          <p:cNvPr id="117" name="Google Shape;117;p4"/>
          <p:cNvSpPr txBox="1">
            <a:spLocks noGrp="1"/>
          </p:cNvSpPr>
          <p:nvPr>
            <p:ph type="title"/>
          </p:nvPr>
        </p:nvSpPr>
        <p:spPr>
          <a:xfrm>
            <a:off x="0" y="107225"/>
            <a:ext cx="12192000" cy="117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a:t>
            </a: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p:fade thruBlk="1"/>
      </p:transition>
    </mc:Fallback>
  </mc:AlternateContent>
</p:sld>
</file>

<file path=ppt/theme/theme1.xml><?xml version="1.0" encoding="utf-8"?>
<a:theme xmlns:a="http://schemas.openxmlformats.org/drawingml/2006/main" name="li2024template">
  <a:themeElements>
    <a:clrScheme name="leitheme">
      <a:dk1>
        <a:srgbClr val="000000"/>
      </a:dk1>
      <a:lt1>
        <a:srgbClr val="FFFFFF"/>
      </a:lt1>
      <a:dk2>
        <a:srgbClr val="1F497D"/>
      </a:dk2>
      <a:lt2>
        <a:srgbClr val="F2F2F2"/>
      </a:lt2>
      <a:accent1>
        <a:srgbClr val="006CDB"/>
      </a:accent1>
      <a:accent2>
        <a:srgbClr val="C34441"/>
      </a:accent2>
      <a:accent3>
        <a:srgbClr val="93BC36"/>
      </a:accent3>
      <a:accent4>
        <a:srgbClr val="8040C6"/>
      </a:accent4>
      <a:accent5>
        <a:srgbClr val="4BACC6"/>
      </a:accent5>
      <a:accent6>
        <a:srgbClr val="F5801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TotalTime>
  <Words>3240</Words>
  <Application>Microsoft Macintosh PowerPoint</Application>
  <PresentationFormat>Widescreen</PresentationFormat>
  <Paragraphs>540</Paragraphs>
  <Slides>64</Slides>
  <Notes>64</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Helvetica Neue Light</vt:lpstr>
      <vt:lpstr>Calibri</vt:lpstr>
      <vt:lpstr>Arial</vt:lpstr>
      <vt:lpstr>Tahoma</vt:lpstr>
      <vt:lpstr>Andale Mono</vt:lpstr>
      <vt:lpstr>Helvetica Neue</vt:lpstr>
      <vt:lpstr>Helvetica Neue Light</vt:lpstr>
      <vt:lpstr>li2024template</vt:lpstr>
      <vt:lpstr>vLLM: Easy, Fast, and Cheap LLM Serving with PagedAttention</vt:lpstr>
      <vt:lpstr>Outline</vt:lpstr>
      <vt:lpstr>Background and Related Work</vt:lpstr>
      <vt:lpstr>Background and Related Work</vt:lpstr>
      <vt:lpstr>Background and Related Work</vt:lpstr>
      <vt:lpstr>Background and Related Work</vt:lpstr>
      <vt:lpstr>Background and Related Work</vt:lpstr>
      <vt:lpstr>Background and Related Work</vt:lpstr>
      <vt:lpstr>Outline</vt:lpstr>
      <vt:lpstr>vLLM System Overview</vt:lpstr>
      <vt:lpstr>PagedAttention</vt:lpstr>
      <vt:lpstr>PagedAttention</vt:lpstr>
      <vt:lpstr>Virtual Memory and Paging</vt:lpstr>
      <vt:lpstr>KV Cache Manager</vt:lpstr>
      <vt:lpstr>KV Cache Manager</vt:lpstr>
      <vt:lpstr>KV Cache Manager</vt:lpstr>
      <vt:lpstr>PagedAttention CUDA Kernel</vt:lpstr>
      <vt:lpstr>PagedAttention CUDA Kernel</vt:lpstr>
      <vt:lpstr>Decoding with PagedAttention and vLLM</vt:lpstr>
      <vt:lpstr>Decoding with PagedAttention and vLLM</vt:lpstr>
      <vt:lpstr>Decoding with PagedAttention and vLLM</vt:lpstr>
      <vt:lpstr>Decoding with PagedAttention and vLLM</vt:lpstr>
      <vt:lpstr>Decoding with PagedAttention and vLLM</vt:lpstr>
      <vt:lpstr>Decoding with PagedAttention and vLLM</vt:lpstr>
      <vt:lpstr>Decoding with PagedAttention and vLLM</vt:lpstr>
      <vt:lpstr>Application to Other Decoding Scenarios</vt:lpstr>
      <vt:lpstr>Parallel Sampling</vt:lpstr>
      <vt:lpstr>Parallel Sampling</vt:lpstr>
      <vt:lpstr>Parallel Sampling</vt:lpstr>
      <vt:lpstr>Parallel Sampling</vt:lpstr>
      <vt:lpstr>Parallel Sampling</vt:lpstr>
      <vt:lpstr>Parallel Sampling</vt:lpstr>
      <vt:lpstr>Parallel Sampling</vt:lpstr>
      <vt:lpstr>Parallel Sampling</vt:lpstr>
      <vt:lpstr>Parallel Sampling</vt:lpstr>
      <vt:lpstr>Parallel Sampling</vt:lpstr>
      <vt:lpstr>Beam Search</vt:lpstr>
      <vt:lpstr>Shared Prefix</vt:lpstr>
      <vt:lpstr>KV Cache Manager Code</vt:lpstr>
      <vt:lpstr>KV Cache Manager Code</vt:lpstr>
      <vt:lpstr>Scheduling and Preemption</vt:lpstr>
      <vt:lpstr>Swapping</vt:lpstr>
      <vt:lpstr>Recomputation</vt:lpstr>
      <vt:lpstr>Distributed Execution</vt:lpstr>
      <vt:lpstr>Outline</vt:lpstr>
      <vt:lpstr>Experiments</vt:lpstr>
      <vt:lpstr>Implementation Details</vt:lpstr>
      <vt:lpstr>Additional Kernel Optimization</vt:lpstr>
      <vt:lpstr>Decoding Algorithm</vt:lpstr>
      <vt:lpstr>Experimental Setup</vt:lpstr>
      <vt:lpstr>Experimental Setup</vt:lpstr>
      <vt:lpstr>Different Testing Scenarios</vt:lpstr>
      <vt:lpstr>Basic Sampling</vt:lpstr>
      <vt:lpstr>Basic Sampling</vt:lpstr>
      <vt:lpstr>Parallel Sampling</vt:lpstr>
      <vt:lpstr>Beam Search</vt:lpstr>
      <vt:lpstr>Shared Prefix</vt:lpstr>
      <vt:lpstr>ChatBot</vt:lpstr>
      <vt:lpstr>Ablation Study</vt:lpstr>
      <vt:lpstr>Ablation Study: Swap V.S. Recomputation</vt:lpstr>
      <vt:lpstr>Outline</vt:lpstr>
      <vt:lpstr>Takeaways</vt:lpstr>
      <vt:lpstr>Takeaways</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vLLM: Easy, Fast, and Cheap LLM Serving with PagedAttention</dc:title>
  <cp:lastModifiedBy>Zoey Song</cp:lastModifiedBy>
  <cp:revision>13</cp:revision>
  <dcterms:modified xsi:type="dcterms:W3CDTF">2024-03-25T05:12:52Z</dcterms:modified>
</cp:coreProperties>
</file>